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279" autoAdjust="0"/>
    <p:restoredTop sz="94687" autoAdjust="0"/>
  </p:normalViewPr>
  <p:slideViewPr>
    <p:cSldViewPr>
      <p:cViewPr varScale="1">
        <p:scale>
          <a:sx n="103" d="100"/>
          <a:sy n="103" d="100"/>
        </p:scale>
        <p:origin x="-18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114800" cy="4916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-apple-system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-apple-system"/>
              </a:rPr>
            </a:br>
            <a:r>
              <a:rPr lang="ru-RU" dirty="0">
                <a:solidFill>
                  <a:srgbClr val="000000"/>
                </a:solidFill>
                <a:latin typeface="-apple-system"/>
              </a:rPr>
              <a:t/>
            </a:r>
            <a:br>
              <a:rPr lang="ru-RU" dirty="0">
                <a:solidFill>
                  <a:srgbClr val="000000"/>
                </a:solidFill>
                <a:latin typeface="-apple-system"/>
              </a:rPr>
            </a:br>
            <a:r>
              <a:rPr lang="ru-RU" sz="1800" dirty="0">
                <a:solidFill>
                  <a:srgbClr val="333333"/>
                </a:solidFill>
                <a:latin typeface="Roboto"/>
              </a:rPr>
              <a:t>Осторожно, тонкий </a:t>
            </a:r>
            <a:r>
              <a:rPr lang="ru-RU" sz="1800" dirty="0" smtClean="0">
                <a:solidFill>
                  <a:srgbClr val="333333"/>
                </a:solidFill>
                <a:latin typeface="Roboto"/>
              </a:rPr>
              <a:t>лед !!!!!!!!</a:t>
            </a:r>
            <a:r>
              <a:rPr lang="ru-RU" sz="1800" b="0" dirty="0">
                <a:solidFill>
                  <a:srgbClr val="333333"/>
                </a:solidFill>
                <a:latin typeface="Roboto"/>
              </a:rPr>
              <a:t/>
            </a:r>
            <a:br>
              <a:rPr lang="ru-RU" sz="1800" b="0" dirty="0">
                <a:solidFill>
                  <a:srgbClr val="333333"/>
                </a:solidFill>
                <a:latin typeface="Roboto"/>
              </a:rPr>
            </a:b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92696"/>
            <a:ext cx="5050904" cy="5256584"/>
          </a:xfrm>
        </p:spPr>
        <p:txBody>
          <a:bodyPr>
            <a:noAutofit/>
          </a:bodyPr>
          <a:lstStyle/>
          <a:p>
            <a:pPr algn="just"/>
            <a:r>
              <a:rPr lang="ru-RU" sz="1100" b="1" dirty="0" smtClean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100" b="1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Вы провалились под лед:</a:t>
            </a:r>
          </a:p>
          <a:p>
            <a:pPr algn="just"/>
            <a:r>
              <a:rPr lang="ru-RU" sz="1100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· не паникуйте, не делайте резких движений, стабилизируйте дыхание;</a:t>
            </a:r>
          </a:p>
          <a:p>
            <a:pPr algn="just"/>
            <a:r>
              <a:rPr lang="ru-RU" sz="1100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· широко раскиньте руки в стороны и постарайтесь зацепиться за кромку льда, чтобы не погрузиться с головой;</a:t>
            </a:r>
          </a:p>
          <a:p>
            <a:pPr algn="just"/>
            <a:r>
              <a:rPr lang="ru-RU" sz="1100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· по возможности постарайтесь перебраться к тому краю полыньи, где течение не увлечет Вас под лед;</a:t>
            </a:r>
          </a:p>
          <a:p>
            <a:pPr algn="just"/>
            <a:r>
              <a:rPr lang="ru-RU" sz="1100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· осторожно, не обламывая кромку, без резких движений, наползая грудью, лягте на край льда, забросьте на него одну, а затем и другую ногу. Если лед выдержал, медленно откатитесь от кромки, затем продвигайтесь ползком к берегу (передвигаться нужно в ту сторону, откуда пришли, ведь там лед уже проверен на прочность).</a:t>
            </a:r>
          </a:p>
          <a:p>
            <a:pPr algn="just"/>
            <a:r>
              <a:rPr lang="ru-RU" sz="1100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При спасании человека, провалившегося под лед, необходимо:</a:t>
            </a:r>
          </a:p>
          <a:p>
            <a:pPr algn="just"/>
            <a:r>
              <a:rPr lang="ru-RU" sz="1100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· вооружиться любой длинной палкой, доской, шестом или веревкой. Можно связать воедино шарфы, ремни или одежду;</a:t>
            </a:r>
          </a:p>
          <a:p>
            <a:pPr algn="just"/>
            <a:r>
              <a:rPr lang="ru-RU" sz="1100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· очень осторожно подползти к полынье, широко раскинув руки;</a:t>
            </a:r>
          </a:p>
          <a:p>
            <a:pPr algn="just"/>
            <a:r>
              <a:rPr lang="ru-RU" sz="1100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· сообщить пострадавшему криком, что идете ему на помощь (это придаст ему силы, уверенность);</a:t>
            </a:r>
          </a:p>
          <a:p>
            <a:pPr algn="just"/>
            <a:r>
              <a:rPr lang="ru-RU" sz="1100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· если Вы не один, то, лечь на лед и двигаться друг за другом. Подложите под себя лыжи, фанеру или доску, чтобы увеличить площадь опоры и ползти на них;</a:t>
            </a:r>
          </a:p>
          <a:p>
            <a:pPr algn="just"/>
            <a:r>
              <a:rPr lang="ru-RU" sz="1100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· за 3–4 метра протянуть пострадавшему шест, доску, кинуть веревку или шарф или любое другое подручное средство. Подавать пострадавшему руку небезопасно, так как, приближаясь к полынье, Вы увеличите нагрузку на лед и не только не поможете, но и сами рискуете провалиться;</a:t>
            </a:r>
          </a:p>
          <a:p>
            <a:pPr algn="just"/>
            <a:r>
              <a:rPr lang="ru-RU" sz="1100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· осторожно вытащить пострадавшего на лед, и вместе с ним ползком выбираться из опасной зоны.</a:t>
            </a:r>
          </a:p>
          <a:p>
            <a:pPr algn="just"/>
            <a:r>
              <a:rPr lang="ru-RU" sz="1100" dirty="0">
                <a:solidFill>
                  <a:srgbClr val="020C22"/>
                </a:solidFill>
                <a:latin typeface="Times New Roman" pitchFamily="18" charset="0"/>
                <a:cs typeface="Times New Roman" pitchFamily="18" charset="0"/>
              </a:rPr>
              <a:t>После этого необходимо доставить пострадавшего в теплое (отапливаемое) помещение, вызвать скорую помощь.</a:t>
            </a:r>
          </a:p>
          <a:p>
            <a:pPr algn="just"/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4815" y="587727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20C22"/>
                </a:solidFill>
                <a:latin typeface="Roboto"/>
              </a:rPr>
              <a:t>Особое </a:t>
            </a:r>
            <a:r>
              <a:rPr lang="ru-RU" sz="1100" dirty="0">
                <a:solidFill>
                  <a:srgbClr val="020C22"/>
                </a:solidFill>
                <a:latin typeface="Roboto"/>
              </a:rPr>
              <a:t>внимание стоит уделить детской безопасности. Родители, не допускайте нахождения детей на водоемах в осенне-зимний период. Проведите беседы об опасности выхода на непрочный лед</a:t>
            </a:r>
            <a:r>
              <a:rPr lang="ru-RU" sz="1100" dirty="0" smtClean="0">
                <a:solidFill>
                  <a:srgbClr val="020C22"/>
                </a:solidFill>
                <a:latin typeface="Roboto"/>
              </a:rPr>
              <a:t>.</a:t>
            </a:r>
          </a:p>
          <a:p>
            <a:r>
              <a:rPr lang="ru-RU" sz="1100" b="1" dirty="0" smtClean="0">
                <a:solidFill>
                  <a:srgbClr val="000000"/>
                </a:solidFill>
                <a:latin typeface="Times New Roman"/>
              </a:rPr>
              <a:t>ВЫЗОВ ЕДДС по телефону</a:t>
            </a:r>
            <a:r>
              <a:rPr lang="ru-RU" sz="1400" b="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400" b="1" smtClean="0">
                <a:solidFill>
                  <a:srgbClr val="000000"/>
                </a:solidFill>
                <a:latin typeface="Times New Roman"/>
              </a:rPr>
              <a:t>112                                         (</a:t>
            </a:r>
            <a:r>
              <a:rPr lang="ru-RU" sz="1050" b="1" smtClean="0">
                <a:solidFill>
                  <a:srgbClr val="000000"/>
                </a:solidFill>
                <a:latin typeface="Times New Roman"/>
              </a:rPr>
              <a:t>ЕДДС </a:t>
            </a:r>
            <a:r>
              <a:rPr lang="ru-RU" sz="1050" b="1" dirty="0" smtClean="0">
                <a:solidFill>
                  <a:srgbClr val="000000"/>
                </a:solidFill>
                <a:latin typeface="Times New Roman"/>
              </a:rPr>
              <a:t>администрации Краснотуранского района)</a:t>
            </a:r>
            <a:endParaRPr lang="ru-RU" sz="1050" b="1" dirty="0"/>
          </a:p>
        </p:txBody>
      </p:sp>
      <p:pic>
        <p:nvPicPr>
          <p:cNvPr id="1029" name="Picture 5" descr="C:\Users\Пользователь\Desktop\Суслов\ostorozhno-tonkiy-led_1677834727878834890__2000x2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76672"/>
            <a:ext cx="30970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Пользователь\Desktop\Суслов\1c1b604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212976"/>
            <a:ext cx="313124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25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58</Words>
  <Application>Microsoft Office PowerPoint</Application>
  <PresentationFormat>Экран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 Осторожно, тонкий лед !!!!!!!!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ЕДДС</dc:creator>
  <cp:lastModifiedBy>Пользователь</cp:lastModifiedBy>
  <cp:revision>8</cp:revision>
  <cp:lastPrinted>2023-11-15T07:23:24Z</cp:lastPrinted>
  <dcterms:created xsi:type="dcterms:W3CDTF">2023-11-15T06:32:27Z</dcterms:created>
  <dcterms:modified xsi:type="dcterms:W3CDTF">2023-11-15T07:24:07Z</dcterms:modified>
</cp:coreProperties>
</file>