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0" r:id="rId2"/>
    <p:sldId id="257" r:id="rId3"/>
    <p:sldId id="266" r:id="rId4"/>
    <p:sldId id="267" r:id="rId5"/>
    <p:sldId id="271" r:id="rId6"/>
    <p:sldId id="260" r:id="rId7"/>
    <p:sldId id="273" r:id="rId8"/>
    <p:sldId id="272" r:id="rId9"/>
    <p:sldId id="278" r:id="rId10"/>
    <p:sldId id="269" r:id="rId11"/>
    <p:sldId id="264" r:id="rId1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099" autoAdjust="0"/>
    <p:restoredTop sz="94687" autoAdjust="0"/>
  </p:normalViewPr>
  <p:slideViewPr>
    <p:cSldViewPr>
      <p:cViewPr>
        <p:scale>
          <a:sx n="95" d="100"/>
          <a:sy n="95" d="100"/>
        </p:scale>
        <p:origin x="-2094" y="-4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Лист1!$D$5</c:f>
              <c:strCache>
                <c:ptCount val="1"/>
                <c:pt idx="0">
                  <c:v>Численность постоянного населения на начало периода</c:v>
                </c:pt>
              </c:strCache>
            </c:strRef>
          </c:tx>
          <c:dLbls>
            <c:dLbl>
              <c:idx val="0"/>
              <c:layout>
                <c:manualLayout>
                  <c:x val="-3.1641053996825062E-2"/>
                  <c:y val="-7.6678892027807463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16 583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layout>
                <c:manualLayout>
                  <c:x val="0"/>
                  <c:y val="7.9459921119875571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/>
                      <a:t>14 </a:t>
                    </a:r>
                    <a:r>
                      <a:rPr lang="ru-RU" sz="1400" dirty="0" smtClean="0"/>
                      <a:t>152</a:t>
                    </a:r>
                    <a:endParaRPr lang="en-US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Лист1!$F$3:$P$3</c:f>
              <c:strCache>
                <c:ptCount val="11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</c:strCache>
            </c:strRef>
          </c:cat>
          <c:val>
            <c:numRef>
              <c:f>Лист1!$F$5:$P$5</c:f>
              <c:numCache>
                <c:formatCode>#,##0</c:formatCode>
                <c:ptCount val="11"/>
                <c:pt idx="0">
                  <c:v>16583</c:v>
                </c:pt>
                <c:pt idx="1">
                  <c:v>16583</c:v>
                </c:pt>
                <c:pt idx="2">
                  <c:v>16240</c:v>
                </c:pt>
                <c:pt idx="3">
                  <c:v>16098</c:v>
                </c:pt>
                <c:pt idx="4">
                  <c:v>16022</c:v>
                </c:pt>
                <c:pt idx="5">
                  <c:v>15615</c:v>
                </c:pt>
                <c:pt idx="6">
                  <c:v>15504</c:v>
                </c:pt>
                <c:pt idx="7">
                  <c:v>15196</c:v>
                </c:pt>
                <c:pt idx="8">
                  <c:v>14883</c:v>
                </c:pt>
                <c:pt idx="9">
                  <c:v>14548</c:v>
                </c:pt>
                <c:pt idx="10">
                  <c:v>14383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1399296"/>
        <c:axId val="90219072"/>
      </c:lineChart>
      <c:catAx>
        <c:axId val="81399296"/>
        <c:scaling>
          <c:orientation val="minMax"/>
        </c:scaling>
        <c:delete val="1"/>
        <c:axPos val="b"/>
        <c:majorTickMark val="out"/>
        <c:minorTickMark val="none"/>
        <c:tickLblPos val="nextTo"/>
        <c:crossAx val="90219072"/>
        <c:crosses val="autoZero"/>
        <c:auto val="1"/>
        <c:lblAlgn val="ctr"/>
        <c:lblOffset val="100"/>
        <c:noMultiLvlLbl val="0"/>
      </c:catAx>
      <c:valAx>
        <c:axId val="90219072"/>
        <c:scaling>
          <c:orientation val="minMax"/>
        </c:scaling>
        <c:delete val="1"/>
        <c:axPos val="l"/>
        <c:majorGridlines/>
        <c:numFmt formatCode="#,##0" sourceLinked="1"/>
        <c:majorTickMark val="out"/>
        <c:minorTickMark val="none"/>
        <c:tickLblPos val="nextTo"/>
        <c:crossAx val="813992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Среднегодовая численность населения, чел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</c:rich>
      </c:tx>
      <c:layout>
        <c:manualLayout>
          <c:xMode val="edge"/>
          <c:yMode val="edge"/>
          <c:x val="7.6320267349749393E-2"/>
          <c:y val="2.9508473417483527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Лист3!$S$10</c:f>
              <c:strCache>
                <c:ptCount val="1"/>
                <c:pt idx="0">
                  <c:v>Оптимистический</c:v>
                </c:pt>
              </c:strCache>
            </c:strRef>
          </c:tx>
          <c:dLbls>
            <c:dLbl>
              <c:idx val="15"/>
              <c:layout>
                <c:manualLayout>
                  <c:x val="-1.6958585798159179E-3"/>
                  <c:y val="-7.8823871979649365E-2"/>
                </c:manualLayout>
              </c:layout>
              <c:spPr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Лист3!$C$2:$R$2</c:f>
              <c:strCache>
                <c:ptCount val="1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</c:strCache>
            </c:strRef>
          </c:cat>
          <c:val>
            <c:numRef>
              <c:f>Лист3!$C$10:$R$10</c:f>
              <c:numCache>
                <c:formatCode>#,##0.00</c:formatCode>
                <c:ptCount val="16"/>
                <c:pt idx="0">
                  <c:v>14383</c:v>
                </c:pt>
                <c:pt idx="1">
                  <c:v>14473</c:v>
                </c:pt>
                <c:pt idx="2">
                  <c:v>14563</c:v>
                </c:pt>
                <c:pt idx="3">
                  <c:v>14653</c:v>
                </c:pt>
                <c:pt idx="4">
                  <c:v>14743</c:v>
                </c:pt>
                <c:pt idx="5">
                  <c:v>14833</c:v>
                </c:pt>
                <c:pt idx="6">
                  <c:v>14923</c:v>
                </c:pt>
                <c:pt idx="7">
                  <c:v>15013</c:v>
                </c:pt>
                <c:pt idx="8">
                  <c:v>15103</c:v>
                </c:pt>
                <c:pt idx="9">
                  <c:v>15193</c:v>
                </c:pt>
                <c:pt idx="10">
                  <c:v>15283</c:v>
                </c:pt>
                <c:pt idx="11">
                  <c:v>15373</c:v>
                </c:pt>
                <c:pt idx="12">
                  <c:v>15463</c:v>
                </c:pt>
                <c:pt idx="13">
                  <c:v>15553</c:v>
                </c:pt>
                <c:pt idx="14">
                  <c:v>15643</c:v>
                </c:pt>
                <c:pt idx="15">
                  <c:v>15733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Лист3!$S$11</c:f>
              <c:strCache>
                <c:ptCount val="1"/>
                <c:pt idx="0">
                  <c:v>Стабилизационный</c:v>
                </c:pt>
              </c:strCache>
            </c:strRef>
          </c:tx>
          <c:marker>
            <c:spPr>
              <a:solidFill>
                <a:srgbClr val="FFFF00"/>
              </a:solidFill>
            </c:spPr>
          </c:marker>
          <c:dLbls>
            <c:dLbl>
              <c:idx val="15"/>
              <c:layout>
                <c:manualLayout>
                  <c:x val="0"/>
                  <c:y val="5.7058858206528923E-2"/>
                </c:manualLayout>
              </c:layout>
              <c:spPr>
                <a:solidFill>
                  <a:srgbClr val="FFFF00"/>
                </a:solidFill>
              </c:spPr>
              <c:txPr>
                <a:bodyPr/>
                <a:lstStyle/>
                <a:p>
                  <a:pPr>
                    <a:defRPr sz="1200" b="1">
                      <a:solidFill>
                        <a:srgbClr val="00B050"/>
                      </a:solidFill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Лист3!$C$2:$R$2</c:f>
              <c:strCache>
                <c:ptCount val="1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</c:strCache>
            </c:strRef>
          </c:cat>
          <c:val>
            <c:numRef>
              <c:f>Лист3!$C$11:$R$11</c:f>
              <c:numCache>
                <c:formatCode>#,##0.00</c:formatCode>
                <c:ptCount val="16"/>
                <c:pt idx="0">
                  <c:v>14383</c:v>
                </c:pt>
                <c:pt idx="1">
                  <c:v>14426</c:v>
                </c:pt>
                <c:pt idx="2">
                  <c:v>14467</c:v>
                </c:pt>
                <c:pt idx="3">
                  <c:v>14508</c:v>
                </c:pt>
                <c:pt idx="4">
                  <c:v>14549</c:v>
                </c:pt>
                <c:pt idx="5">
                  <c:v>14590</c:v>
                </c:pt>
                <c:pt idx="6">
                  <c:v>14631</c:v>
                </c:pt>
                <c:pt idx="7">
                  <c:v>14672</c:v>
                </c:pt>
                <c:pt idx="8">
                  <c:v>14713</c:v>
                </c:pt>
                <c:pt idx="9">
                  <c:v>14754</c:v>
                </c:pt>
                <c:pt idx="10">
                  <c:v>14795</c:v>
                </c:pt>
                <c:pt idx="11">
                  <c:v>14836</c:v>
                </c:pt>
                <c:pt idx="12">
                  <c:v>14877</c:v>
                </c:pt>
                <c:pt idx="13">
                  <c:v>14918</c:v>
                </c:pt>
                <c:pt idx="14">
                  <c:v>14959</c:v>
                </c:pt>
                <c:pt idx="15">
                  <c:v>15000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Лист3!$S$12</c:f>
              <c:strCache>
                <c:ptCount val="1"/>
                <c:pt idx="0">
                  <c:v>Инерционный</c:v>
                </c:pt>
              </c:strCache>
            </c:strRef>
          </c:tx>
          <c:dLbls>
            <c:dLbl>
              <c:idx val="0"/>
              <c:layout>
                <c:manualLayout>
                  <c:x val="-1.9444444444444445E-2"/>
                  <c:y val="6.9444444444444448E-2"/>
                </c:manualLayout>
              </c:layout>
              <c:spPr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1.6958585798159179E-3"/>
                  <c:y val="8.4956572690278065E-2"/>
                </c:manualLayout>
              </c:layout>
              <c:spPr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Лист3!$C$2:$R$2</c:f>
              <c:strCache>
                <c:ptCount val="1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</c:strCache>
            </c:strRef>
          </c:cat>
          <c:val>
            <c:numRef>
              <c:f>Лист3!$C$12:$R$12</c:f>
              <c:numCache>
                <c:formatCode>#,##0.00</c:formatCode>
                <c:ptCount val="16"/>
                <c:pt idx="0">
                  <c:v>14383</c:v>
                </c:pt>
                <c:pt idx="1">
                  <c:v>14163</c:v>
                </c:pt>
                <c:pt idx="2">
                  <c:v>13943</c:v>
                </c:pt>
                <c:pt idx="3">
                  <c:v>13723</c:v>
                </c:pt>
                <c:pt idx="4">
                  <c:v>13503</c:v>
                </c:pt>
                <c:pt idx="5">
                  <c:v>13283</c:v>
                </c:pt>
                <c:pt idx="6">
                  <c:v>13063</c:v>
                </c:pt>
                <c:pt idx="7">
                  <c:v>12843</c:v>
                </c:pt>
                <c:pt idx="8">
                  <c:v>12623</c:v>
                </c:pt>
                <c:pt idx="9">
                  <c:v>12403</c:v>
                </c:pt>
                <c:pt idx="10">
                  <c:v>12183</c:v>
                </c:pt>
                <c:pt idx="11">
                  <c:v>11963</c:v>
                </c:pt>
                <c:pt idx="12">
                  <c:v>11743</c:v>
                </c:pt>
                <c:pt idx="13">
                  <c:v>11523</c:v>
                </c:pt>
                <c:pt idx="14">
                  <c:v>11303</c:v>
                </c:pt>
                <c:pt idx="15">
                  <c:v>11083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8606848"/>
        <c:axId val="91317952"/>
      </c:lineChart>
      <c:catAx>
        <c:axId val="158606848"/>
        <c:scaling>
          <c:orientation val="minMax"/>
        </c:scaling>
        <c:delete val="0"/>
        <c:axPos val="b"/>
        <c:majorTickMark val="out"/>
        <c:minorTickMark val="none"/>
        <c:tickLblPos val="nextTo"/>
        <c:crossAx val="91317952"/>
        <c:crosses val="autoZero"/>
        <c:auto val="1"/>
        <c:lblAlgn val="ctr"/>
        <c:lblOffset val="100"/>
        <c:noMultiLvlLbl val="0"/>
      </c:catAx>
      <c:valAx>
        <c:axId val="91317952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158606848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Оборот организаций, млн. 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6.8207500753884487E-2"/>
          <c:y val="3.6700126412380608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6122691842361015E-2"/>
          <c:y val="0.18843759113444153"/>
          <c:w val="0.88700913015595972"/>
          <c:h val="0.5516801545640128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Лист1!$AG$239</c:f>
              <c:strCache>
                <c:ptCount val="1"/>
                <c:pt idx="0">
                  <c:v>Оптимистический</c:v>
                </c:pt>
              </c:strCache>
            </c:strRef>
          </c:tx>
          <c:dLbls>
            <c:dLbl>
              <c:idx val="15"/>
              <c:layout>
                <c:manualLayout>
                  <c:x val="-1.343408900083963E-2"/>
                  <c:y val="-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Лист1!$Q$4:$AF$4</c:f>
              <c:strCache>
                <c:ptCount val="1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</c:strCache>
            </c:strRef>
          </c:cat>
          <c:val>
            <c:numRef>
              <c:f>Лист3!$C$5:$R$5</c:f>
              <c:numCache>
                <c:formatCode>#,##0.00</c:formatCode>
                <c:ptCount val="16"/>
                <c:pt idx="0">
                  <c:v>1442.482</c:v>
                </c:pt>
                <c:pt idx="1">
                  <c:v>1942.482</c:v>
                </c:pt>
                <c:pt idx="2">
                  <c:v>2442.482</c:v>
                </c:pt>
                <c:pt idx="3">
                  <c:v>2942.482</c:v>
                </c:pt>
                <c:pt idx="4">
                  <c:v>3442.482</c:v>
                </c:pt>
                <c:pt idx="5">
                  <c:v>3942.482</c:v>
                </c:pt>
                <c:pt idx="6">
                  <c:v>4442.482</c:v>
                </c:pt>
                <c:pt idx="7">
                  <c:v>4942.482</c:v>
                </c:pt>
                <c:pt idx="8">
                  <c:v>5442.482</c:v>
                </c:pt>
                <c:pt idx="9">
                  <c:v>5942.482</c:v>
                </c:pt>
                <c:pt idx="10">
                  <c:v>6442.482</c:v>
                </c:pt>
                <c:pt idx="11">
                  <c:v>6942.482</c:v>
                </c:pt>
                <c:pt idx="12">
                  <c:v>7442.482</c:v>
                </c:pt>
                <c:pt idx="13">
                  <c:v>7942.482</c:v>
                </c:pt>
                <c:pt idx="14">
                  <c:v>8442.482</c:v>
                </c:pt>
                <c:pt idx="15">
                  <c:v>8942.482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Лист3!$S$6</c:f>
              <c:strCache>
                <c:ptCount val="1"/>
                <c:pt idx="0">
                  <c:v>Стабилизационный</c:v>
                </c:pt>
              </c:strCache>
            </c:strRef>
          </c:tx>
          <c:marker>
            <c:spPr>
              <a:solidFill>
                <a:srgbClr val="FFFF00"/>
              </a:solidFill>
            </c:spPr>
          </c:marker>
          <c:dLbls>
            <c:dLbl>
              <c:idx val="15"/>
              <c:layout>
                <c:manualLayout>
                  <c:x val="-1.343408900083963E-2"/>
                  <c:y val="-5.55555555555555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FFFF00"/>
              </a:solidFill>
            </c:spPr>
            <c:txPr>
              <a:bodyPr/>
              <a:lstStyle/>
              <a:p>
                <a:pPr>
                  <a:defRPr sz="1200" b="1">
                    <a:solidFill>
                      <a:srgbClr val="00B050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Лист1!$Q$4:$AF$4</c:f>
              <c:strCache>
                <c:ptCount val="1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</c:strCache>
            </c:strRef>
          </c:cat>
          <c:val>
            <c:numRef>
              <c:f>Лист3!$C$6:$R$6</c:f>
              <c:numCache>
                <c:formatCode>#,##0.00</c:formatCode>
                <c:ptCount val="16"/>
                <c:pt idx="0">
                  <c:v>1442.482</c:v>
                </c:pt>
                <c:pt idx="1">
                  <c:v>1592.482</c:v>
                </c:pt>
                <c:pt idx="2">
                  <c:v>1842.482</c:v>
                </c:pt>
                <c:pt idx="3">
                  <c:v>2092.482</c:v>
                </c:pt>
                <c:pt idx="4">
                  <c:v>2342.482</c:v>
                </c:pt>
                <c:pt idx="5">
                  <c:v>2592.482</c:v>
                </c:pt>
                <c:pt idx="6">
                  <c:v>2842.482</c:v>
                </c:pt>
                <c:pt idx="7">
                  <c:v>3092.482</c:v>
                </c:pt>
                <c:pt idx="8">
                  <c:v>3342.482</c:v>
                </c:pt>
                <c:pt idx="9">
                  <c:v>3592.482</c:v>
                </c:pt>
                <c:pt idx="10">
                  <c:v>3842.482</c:v>
                </c:pt>
                <c:pt idx="11">
                  <c:v>4092.482</c:v>
                </c:pt>
                <c:pt idx="12">
                  <c:v>4342.482</c:v>
                </c:pt>
                <c:pt idx="13">
                  <c:v>4592.482</c:v>
                </c:pt>
                <c:pt idx="14">
                  <c:v>4842.482</c:v>
                </c:pt>
                <c:pt idx="15">
                  <c:v>5092.482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Лист1!$AG$241</c:f>
              <c:strCache>
                <c:ptCount val="1"/>
                <c:pt idx="0">
                  <c:v>Инерционный</c:v>
                </c:pt>
              </c:strCache>
            </c:strRef>
          </c:tx>
          <c:dLbls>
            <c:dLbl>
              <c:idx val="0"/>
              <c:layout>
                <c:manualLayout>
                  <c:x val="-3.0226700251889168E-2"/>
                  <c:y val="-0.101851851851851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5.0377833753148613E-3"/>
                  <c:y val="6.94444444444444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Лист1!$Q$4:$AF$4</c:f>
              <c:strCache>
                <c:ptCount val="16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  <c:pt idx="8">
                  <c:v>2023</c:v>
                </c:pt>
                <c:pt idx="9">
                  <c:v>2024</c:v>
                </c:pt>
                <c:pt idx="10">
                  <c:v>2025</c:v>
                </c:pt>
                <c:pt idx="11">
                  <c:v>2026</c:v>
                </c:pt>
                <c:pt idx="12">
                  <c:v>2027</c:v>
                </c:pt>
                <c:pt idx="13">
                  <c:v>2028</c:v>
                </c:pt>
                <c:pt idx="14">
                  <c:v>2029</c:v>
                </c:pt>
                <c:pt idx="15">
                  <c:v>2030</c:v>
                </c:pt>
              </c:strCache>
            </c:strRef>
          </c:cat>
          <c:val>
            <c:numRef>
              <c:f>Лист3!$C$7:$R$7</c:f>
              <c:numCache>
                <c:formatCode>#,##0.00</c:formatCode>
                <c:ptCount val="16"/>
                <c:pt idx="0">
                  <c:v>1442.482</c:v>
                </c:pt>
                <c:pt idx="1">
                  <c:v>1632.482</c:v>
                </c:pt>
                <c:pt idx="2">
                  <c:v>1822.482</c:v>
                </c:pt>
                <c:pt idx="3">
                  <c:v>2012.482</c:v>
                </c:pt>
                <c:pt idx="4">
                  <c:v>2202.482</c:v>
                </c:pt>
                <c:pt idx="5">
                  <c:v>2392.482</c:v>
                </c:pt>
                <c:pt idx="6">
                  <c:v>2582.482</c:v>
                </c:pt>
                <c:pt idx="7">
                  <c:v>2772.482</c:v>
                </c:pt>
                <c:pt idx="8">
                  <c:v>2962.482</c:v>
                </c:pt>
                <c:pt idx="9">
                  <c:v>3152.482</c:v>
                </c:pt>
                <c:pt idx="10">
                  <c:v>3342.482</c:v>
                </c:pt>
                <c:pt idx="11">
                  <c:v>3532.482</c:v>
                </c:pt>
                <c:pt idx="12">
                  <c:v>3722.482</c:v>
                </c:pt>
                <c:pt idx="13">
                  <c:v>3912.482</c:v>
                </c:pt>
                <c:pt idx="14">
                  <c:v>4102.482</c:v>
                </c:pt>
                <c:pt idx="15">
                  <c:v>4292.482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8869504"/>
        <c:axId val="91321408"/>
      </c:lineChart>
      <c:catAx>
        <c:axId val="158869504"/>
        <c:scaling>
          <c:orientation val="minMax"/>
        </c:scaling>
        <c:delete val="0"/>
        <c:axPos val="b"/>
        <c:numFmt formatCode="@" sourceLinked="1"/>
        <c:majorTickMark val="out"/>
        <c:minorTickMark val="none"/>
        <c:tickLblPos val="nextTo"/>
        <c:crossAx val="91321408"/>
        <c:crosses val="autoZero"/>
        <c:auto val="1"/>
        <c:lblAlgn val="ctr"/>
        <c:lblOffset val="100"/>
        <c:noMultiLvlLbl val="0"/>
      </c:catAx>
      <c:valAx>
        <c:axId val="91321408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1588695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98C18D-74EB-4CA6-A0AD-F3FABD05092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7FB265-E52F-4F5D-A215-9694F165A40C}">
      <dgm:prSet/>
      <dgm:spPr/>
      <dgm:t>
        <a:bodyPr/>
        <a:lstStyle/>
        <a:p>
          <a:r>
            <a:rPr lang="ru-RU" dirty="0" smtClean="0"/>
            <a:t>ОСНОВНЫЕ ПРЕИМУЩЕСТВА</a:t>
          </a:r>
          <a:endParaRPr lang="ru-RU" dirty="0"/>
        </a:p>
      </dgm:t>
    </dgm:pt>
    <dgm:pt modelId="{59B2D1C9-E247-4940-86C8-759E83A06DF5}" type="parTrans" cxnId="{CE5E6273-7A1B-489C-9930-840F40BDBF1B}">
      <dgm:prSet/>
      <dgm:spPr/>
      <dgm:t>
        <a:bodyPr/>
        <a:lstStyle/>
        <a:p>
          <a:endParaRPr lang="ru-RU"/>
        </a:p>
      </dgm:t>
    </dgm:pt>
    <dgm:pt modelId="{EA8D4B7E-E999-457F-AB1E-73E2CD921E74}" type="sibTrans" cxnId="{CE5E6273-7A1B-489C-9930-840F40BDBF1B}">
      <dgm:prSet/>
      <dgm:spPr/>
      <dgm:t>
        <a:bodyPr/>
        <a:lstStyle/>
        <a:p>
          <a:endParaRPr lang="ru-RU"/>
        </a:p>
      </dgm:t>
    </dgm:pt>
    <dgm:pt modelId="{E042A2F4-236F-4F9C-A025-DEDCBD9AF822}" type="pres">
      <dgm:prSet presAssocID="{5698C18D-74EB-4CA6-A0AD-F3FABD05092F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6EDF48-1CFA-468E-8E21-F46F799945E1}" type="pres">
      <dgm:prSet presAssocID="{3D7FB265-E52F-4F5D-A215-9694F165A40C}" presName="circ1TxSh" presStyleLbl="vennNode1" presStyleIdx="0" presStyleCnt="1" custScaleX="780622" custLinFactNeighborX="-24012" custLinFactNeighborY="-316"/>
      <dgm:spPr/>
      <dgm:t>
        <a:bodyPr/>
        <a:lstStyle/>
        <a:p>
          <a:endParaRPr lang="ru-RU"/>
        </a:p>
      </dgm:t>
    </dgm:pt>
  </dgm:ptLst>
  <dgm:cxnLst>
    <dgm:cxn modelId="{86230508-45CB-4705-9316-7830630A3A6D}" type="presOf" srcId="{5698C18D-74EB-4CA6-A0AD-F3FABD05092F}" destId="{E042A2F4-236F-4F9C-A025-DEDCBD9AF822}" srcOrd="0" destOrd="0" presId="urn:microsoft.com/office/officeart/2005/8/layout/venn1"/>
    <dgm:cxn modelId="{3905F7DF-7C71-408A-8694-2BBF0474E88D}" type="presOf" srcId="{3D7FB265-E52F-4F5D-A215-9694F165A40C}" destId="{9F6EDF48-1CFA-468E-8E21-F46F799945E1}" srcOrd="0" destOrd="0" presId="urn:microsoft.com/office/officeart/2005/8/layout/venn1"/>
    <dgm:cxn modelId="{CE5E6273-7A1B-489C-9930-840F40BDBF1B}" srcId="{5698C18D-74EB-4CA6-A0AD-F3FABD05092F}" destId="{3D7FB265-E52F-4F5D-A215-9694F165A40C}" srcOrd="0" destOrd="0" parTransId="{59B2D1C9-E247-4940-86C8-759E83A06DF5}" sibTransId="{EA8D4B7E-E999-457F-AB1E-73E2CD921E74}"/>
    <dgm:cxn modelId="{5635E179-D55C-49BD-A24C-7CA4226E40A4}" type="presParOf" srcId="{E042A2F4-236F-4F9C-A025-DEDCBD9AF822}" destId="{9F6EDF48-1CFA-468E-8E21-F46F799945E1}" srcOrd="0" destOrd="0" presId="urn:microsoft.com/office/officeart/2005/8/layout/venn1"/>
  </dgm:cxnLst>
  <dgm:bg>
    <a:noFill/>
  </dgm:bg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98C18D-74EB-4CA6-A0AD-F3FABD05092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7FB265-E52F-4F5D-A215-9694F165A40C}">
      <dgm:prSet custT="1"/>
      <dgm:spPr/>
      <dgm:t>
        <a:bodyPr/>
        <a:lstStyle/>
        <a:p>
          <a:r>
            <a:rPr lang="ru-RU" sz="1900" b="0" dirty="0" smtClean="0"/>
            <a:t>ОСНОВНЫЕ УГРОЗЫ</a:t>
          </a:r>
          <a:endParaRPr lang="ru-RU" sz="1900" b="0" dirty="0"/>
        </a:p>
      </dgm:t>
    </dgm:pt>
    <dgm:pt modelId="{59B2D1C9-E247-4940-86C8-759E83A06DF5}" type="parTrans" cxnId="{CE5E6273-7A1B-489C-9930-840F40BDBF1B}">
      <dgm:prSet/>
      <dgm:spPr/>
      <dgm:t>
        <a:bodyPr/>
        <a:lstStyle/>
        <a:p>
          <a:endParaRPr lang="ru-RU"/>
        </a:p>
      </dgm:t>
    </dgm:pt>
    <dgm:pt modelId="{EA8D4B7E-E999-457F-AB1E-73E2CD921E74}" type="sibTrans" cxnId="{CE5E6273-7A1B-489C-9930-840F40BDBF1B}">
      <dgm:prSet/>
      <dgm:spPr/>
      <dgm:t>
        <a:bodyPr/>
        <a:lstStyle/>
        <a:p>
          <a:endParaRPr lang="ru-RU"/>
        </a:p>
      </dgm:t>
    </dgm:pt>
    <dgm:pt modelId="{E042A2F4-236F-4F9C-A025-DEDCBD9AF822}" type="pres">
      <dgm:prSet presAssocID="{5698C18D-74EB-4CA6-A0AD-F3FABD05092F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6EDF48-1CFA-468E-8E21-F46F799945E1}" type="pres">
      <dgm:prSet presAssocID="{3D7FB265-E52F-4F5D-A215-9694F165A40C}" presName="circ1TxSh" presStyleLbl="vennNode1" presStyleIdx="0" presStyleCnt="1" custScaleX="780622" custLinFactNeighborX="-41832" custLinFactNeighborY="13124"/>
      <dgm:spPr/>
      <dgm:t>
        <a:bodyPr/>
        <a:lstStyle/>
        <a:p>
          <a:endParaRPr lang="ru-RU"/>
        </a:p>
      </dgm:t>
    </dgm:pt>
  </dgm:ptLst>
  <dgm:cxnLst>
    <dgm:cxn modelId="{B3E5902C-4D43-43D0-A86E-335E55245EEF}" type="presOf" srcId="{5698C18D-74EB-4CA6-A0AD-F3FABD05092F}" destId="{E042A2F4-236F-4F9C-A025-DEDCBD9AF822}" srcOrd="0" destOrd="0" presId="urn:microsoft.com/office/officeart/2005/8/layout/venn1"/>
    <dgm:cxn modelId="{CE5E6273-7A1B-489C-9930-840F40BDBF1B}" srcId="{5698C18D-74EB-4CA6-A0AD-F3FABD05092F}" destId="{3D7FB265-E52F-4F5D-A215-9694F165A40C}" srcOrd="0" destOrd="0" parTransId="{59B2D1C9-E247-4940-86C8-759E83A06DF5}" sibTransId="{EA8D4B7E-E999-457F-AB1E-73E2CD921E74}"/>
    <dgm:cxn modelId="{E144FA2C-6716-4A4B-8434-18B010D4AFA5}" type="presOf" srcId="{3D7FB265-E52F-4F5D-A215-9694F165A40C}" destId="{9F6EDF48-1CFA-468E-8E21-F46F799945E1}" srcOrd="0" destOrd="0" presId="urn:microsoft.com/office/officeart/2005/8/layout/venn1"/>
    <dgm:cxn modelId="{78762FFD-15B3-41E4-9A4F-8C7D0F738E7F}" type="presParOf" srcId="{E042A2F4-236F-4F9C-A025-DEDCBD9AF822}" destId="{9F6EDF48-1CFA-468E-8E21-F46F799945E1}" srcOrd="0" destOrd="0" presId="urn:microsoft.com/office/officeart/2005/8/layout/venn1"/>
  </dgm:cxnLst>
  <dgm:bg>
    <a:noFill/>
  </dgm:bg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98C18D-74EB-4CA6-A0AD-F3FABD05092F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D7FB265-E52F-4F5D-A215-9694F165A40C}">
      <dgm:prSet custT="1"/>
      <dgm:spPr/>
      <dgm:t>
        <a:bodyPr/>
        <a:lstStyle/>
        <a:p>
          <a:r>
            <a:rPr lang="ru-RU" sz="1400" b="1" dirty="0" smtClean="0"/>
            <a:t>ОСНОВНЫЕ ПРОЕКТЫ</a:t>
          </a:r>
          <a:endParaRPr lang="ru-RU" sz="1400" b="1" dirty="0"/>
        </a:p>
      </dgm:t>
    </dgm:pt>
    <dgm:pt modelId="{59B2D1C9-E247-4940-86C8-759E83A06DF5}" type="parTrans" cxnId="{CE5E6273-7A1B-489C-9930-840F40BDBF1B}">
      <dgm:prSet/>
      <dgm:spPr/>
      <dgm:t>
        <a:bodyPr/>
        <a:lstStyle/>
        <a:p>
          <a:endParaRPr lang="ru-RU"/>
        </a:p>
      </dgm:t>
    </dgm:pt>
    <dgm:pt modelId="{EA8D4B7E-E999-457F-AB1E-73E2CD921E74}" type="sibTrans" cxnId="{CE5E6273-7A1B-489C-9930-840F40BDBF1B}">
      <dgm:prSet/>
      <dgm:spPr/>
      <dgm:t>
        <a:bodyPr/>
        <a:lstStyle/>
        <a:p>
          <a:endParaRPr lang="ru-RU"/>
        </a:p>
      </dgm:t>
    </dgm:pt>
    <dgm:pt modelId="{E042A2F4-236F-4F9C-A025-DEDCBD9AF822}" type="pres">
      <dgm:prSet presAssocID="{5698C18D-74EB-4CA6-A0AD-F3FABD05092F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6EDF48-1CFA-468E-8E21-F46F799945E1}" type="pres">
      <dgm:prSet presAssocID="{3D7FB265-E52F-4F5D-A215-9694F165A40C}" presName="circ1TxSh" presStyleLbl="vennNode1" presStyleIdx="0" presStyleCnt="1" custScaleX="780622" custLinFactNeighborX="-46338" custLinFactNeighborY="8690"/>
      <dgm:spPr/>
      <dgm:t>
        <a:bodyPr/>
        <a:lstStyle/>
        <a:p>
          <a:endParaRPr lang="ru-RU"/>
        </a:p>
      </dgm:t>
    </dgm:pt>
  </dgm:ptLst>
  <dgm:cxnLst>
    <dgm:cxn modelId="{CE5E6273-7A1B-489C-9930-840F40BDBF1B}" srcId="{5698C18D-74EB-4CA6-A0AD-F3FABD05092F}" destId="{3D7FB265-E52F-4F5D-A215-9694F165A40C}" srcOrd="0" destOrd="0" parTransId="{59B2D1C9-E247-4940-86C8-759E83A06DF5}" sibTransId="{EA8D4B7E-E999-457F-AB1E-73E2CD921E74}"/>
    <dgm:cxn modelId="{C4E70427-5DE2-4262-9322-07DE9094B290}" type="presOf" srcId="{5698C18D-74EB-4CA6-A0AD-F3FABD05092F}" destId="{E042A2F4-236F-4F9C-A025-DEDCBD9AF822}" srcOrd="0" destOrd="0" presId="urn:microsoft.com/office/officeart/2005/8/layout/venn1"/>
    <dgm:cxn modelId="{CDB8863B-277B-466B-B00C-4C8CFB52D0B2}" type="presOf" srcId="{3D7FB265-E52F-4F5D-A215-9694F165A40C}" destId="{9F6EDF48-1CFA-468E-8E21-F46F799945E1}" srcOrd="0" destOrd="0" presId="urn:microsoft.com/office/officeart/2005/8/layout/venn1"/>
    <dgm:cxn modelId="{CBF2D3A9-7F28-4A5E-A9E4-AAC75F4D1C69}" type="presParOf" srcId="{E042A2F4-236F-4F9C-A025-DEDCBD9AF822}" destId="{9F6EDF48-1CFA-468E-8E21-F46F799945E1}" srcOrd="0" destOrd="0" presId="urn:microsoft.com/office/officeart/2005/8/layout/venn1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6EDF48-1CFA-468E-8E21-F46F799945E1}">
      <dsp:nvSpPr>
        <dsp:cNvPr id="0" name=""/>
        <dsp:cNvSpPr/>
      </dsp:nvSpPr>
      <dsp:spPr>
        <a:xfrm>
          <a:off x="2064920" y="0"/>
          <a:ext cx="4283116" cy="5486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ОСНОВНЫЕ ПРЕИМУЩЕСТВА</a:t>
          </a:r>
          <a:endParaRPr lang="ru-RU" sz="1900" kern="1200" dirty="0"/>
        </a:p>
      </dsp:txBody>
      <dsp:txXfrm>
        <a:off x="2692168" y="80352"/>
        <a:ext cx="3028620" cy="3879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6EDF48-1CFA-468E-8E21-F46F799945E1}">
      <dsp:nvSpPr>
        <dsp:cNvPr id="0" name=""/>
        <dsp:cNvSpPr/>
      </dsp:nvSpPr>
      <dsp:spPr>
        <a:xfrm>
          <a:off x="1967145" y="0"/>
          <a:ext cx="4283116" cy="5486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kern="1200" dirty="0" smtClean="0"/>
            <a:t>ОСНОВНЫЕ УГРОЗЫ</a:t>
          </a:r>
          <a:endParaRPr lang="ru-RU" sz="1900" b="0" kern="1200" dirty="0"/>
        </a:p>
      </dsp:txBody>
      <dsp:txXfrm>
        <a:off x="2594393" y="80352"/>
        <a:ext cx="3028620" cy="3879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6EDF48-1CFA-468E-8E21-F46F799945E1}">
      <dsp:nvSpPr>
        <dsp:cNvPr id="0" name=""/>
        <dsp:cNvSpPr/>
      </dsp:nvSpPr>
      <dsp:spPr>
        <a:xfrm>
          <a:off x="549441" y="0"/>
          <a:ext cx="3058609" cy="39181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ОСНОВНЫЕ ПРОЕКТЫ</a:t>
          </a:r>
          <a:endParaRPr lang="ru-RU" sz="1400" b="1" kern="1200" dirty="0"/>
        </a:p>
      </dsp:txBody>
      <dsp:txXfrm>
        <a:off x="997364" y="57380"/>
        <a:ext cx="2162763" cy="2770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1AC38-8BE7-4E31-A2AB-C208FA3C7CE0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3B90-7F6F-46AE-92B0-B7B159DD47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706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F229CA-7D18-4A31-AC60-EB7B316F7C5A}" type="datetimeFigureOut">
              <a:rPr lang="ru-RU" smtClean="0"/>
              <a:t>04.02.2021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B0EB5E-C298-4A05-A29E-07A72E708F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413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316-D8BD-4AEC-859E-87FA16F34E0D}" type="datetime1">
              <a:rPr lang="ru-RU" smtClean="0"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Администрация Краснотуранского района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53FF9-1150-4B6D-9B58-EBF92797C675}" type="datetime1">
              <a:rPr lang="ru-RU" smtClean="0"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Администрация Краснотуранского района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B53D2-3855-4A3D-B521-9B4158E65D56}" type="datetime1">
              <a:rPr lang="ru-RU" smtClean="0"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Администрация Краснотуранского района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08BE4-A990-4DA7-B60B-5AE4E66FC33C}" type="datetime1">
              <a:rPr lang="ru-RU" smtClean="0"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Администрация Краснотуранского района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2C19B-08DE-4394-B4CB-745601A2D4B3}" type="datetime1">
              <a:rPr lang="ru-RU" smtClean="0"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Администрация Краснотуранского района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921B7-69BE-4650-8446-8F8856E25043}" type="datetime1">
              <a:rPr lang="ru-RU" smtClean="0"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Администрация Краснотуранского района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A6857-4973-4B4F-BC97-300BE4297F1D}" type="datetime1">
              <a:rPr lang="ru-RU" smtClean="0"/>
              <a:t>04.02.2021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Администрация Краснотуранского района 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2F350-DBC9-40FB-91C8-90E204D9122D}" type="datetime1">
              <a:rPr lang="ru-RU" smtClean="0"/>
              <a:t>04.02.2021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Администрация Краснотуранского района 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0D185-8507-4166-85F4-34708C485BC1}" type="datetime1">
              <a:rPr lang="ru-RU" smtClean="0"/>
              <a:t>04.02.2021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Администрация Краснотуранского района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56B2D-4682-42C2-A98C-05DB9A119F51}" type="datetime1">
              <a:rPr lang="ru-RU" smtClean="0"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Администрация Краснотуранского района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6F472-48D2-4CB4-8416-0BBA668EAE1F}" type="datetime1">
              <a:rPr lang="ru-RU" smtClean="0"/>
              <a:t>04.02.2021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Администрация Краснотуранского района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00EEE-D5CE-48A9-A61F-C6CF9B25E45C}" type="datetime1">
              <a:rPr lang="ru-RU" smtClean="0"/>
              <a:t>04.02.2021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Администрация Краснотуранского района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diagramData" Target="../diagrams/data2.xm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12" Type="http://schemas.microsoft.com/office/2007/relationships/diagramDrawing" Target="../diagrams/drawing1.xml"/><Relationship Id="rId17" Type="http://schemas.microsoft.com/office/2007/relationships/diagramDrawing" Target="../diagrams/drawing2.xml"/><Relationship Id="rId2" Type="http://schemas.openxmlformats.org/officeDocument/2006/relationships/image" Target="../media/image1.jpeg"/><Relationship Id="rId16" Type="http://schemas.openxmlformats.org/officeDocument/2006/relationships/diagramColors" Target="../diagrams/colors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11" Type="http://schemas.openxmlformats.org/officeDocument/2006/relationships/diagramColors" Target="../diagrams/colors1.xml"/><Relationship Id="rId5" Type="http://schemas.openxmlformats.org/officeDocument/2006/relationships/image" Target="../media/image4.jpeg"/><Relationship Id="rId1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3.jpeg"/><Relationship Id="rId9" Type="http://schemas.openxmlformats.org/officeDocument/2006/relationships/diagramLayout" Target="../diagrams/layout1.xml"/><Relationship Id="rId1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microsoft.com/office/2007/relationships/hdphoto" Target="../media/hdphoto1.wdp"/><Relationship Id="rId7" Type="http://schemas.openxmlformats.org/officeDocument/2006/relationships/diagramColors" Target="../diagrams/colors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microsoft.com/office/2007/relationships/hdphoto" Target="../media/hdphoto2.wdp"/><Relationship Id="rId7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55576" y="2060848"/>
            <a:ext cx="7776864" cy="1196752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500" b="1" dirty="0" smtClean="0">
                <a:solidFill>
                  <a:srgbClr val="0070C0"/>
                </a:solidFill>
              </a:rPr>
              <a:t>МО Краснотуранский район – </a:t>
            </a:r>
            <a:r>
              <a:rPr lang="ru-RU" sz="3500" b="1" dirty="0" smtClean="0">
                <a:solidFill>
                  <a:srgbClr val="0070C0"/>
                </a:solidFill>
              </a:rPr>
              <a:t>современный центр юга края по «пляжному» отдыху</a:t>
            </a:r>
            <a:endParaRPr lang="ru-RU" sz="35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44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8338" y="0"/>
            <a:ext cx="8116109" cy="836712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/>
              <a:t>Сценарии социально-экономического развития </a:t>
            </a:r>
            <a:endParaRPr lang="ru-RU" sz="3000" dirty="0"/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2673118"/>
              </p:ext>
            </p:extLst>
          </p:nvPr>
        </p:nvGraphicFramePr>
        <p:xfrm>
          <a:off x="755576" y="3645024"/>
          <a:ext cx="7632848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5707314"/>
              </p:ext>
            </p:extLst>
          </p:nvPr>
        </p:nvGraphicFramePr>
        <p:xfrm>
          <a:off x="827584" y="1052736"/>
          <a:ext cx="7560840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67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СТРАТЕГИЯ\Картинки\Рисунок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391" y="381501"/>
            <a:ext cx="5192150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849" y="722891"/>
            <a:ext cx="1352374" cy="1046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1289500" y="442848"/>
            <a:ext cx="2261613" cy="288032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/>
              <a:t>Население </a:t>
            </a:r>
            <a:r>
              <a:rPr lang="ru-RU" sz="1400" b="1" dirty="0" smtClean="0">
                <a:solidFill>
                  <a:srgbClr val="0070C0"/>
                </a:solidFill>
              </a:rPr>
              <a:t>15000 чел </a:t>
            </a:r>
            <a:r>
              <a:rPr lang="ru-RU" sz="1400" dirty="0">
                <a:solidFill>
                  <a:srgbClr val="0070C0"/>
                </a:solidFill>
                <a:sym typeface="Wingdings"/>
              </a:rPr>
              <a:t></a:t>
            </a:r>
            <a:r>
              <a:rPr lang="ru-RU" sz="1400" b="1" dirty="0" smtClean="0">
                <a:solidFill>
                  <a:srgbClr val="0070C0"/>
                </a:solidFill>
                <a:sym typeface="Wingdings"/>
              </a:rPr>
              <a:t>5</a:t>
            </a:r>
            <a:r>
              <a:rPr lang="ru-RU" sz="1400" b="1" dirty="0" smtClean="0">
                <a:solidFill>
                  <a:srgbClr val="0070C0"/>
                </a:solidFill>
              </a:rPr>
              <a:t>%</a:t>
            </a:r>
            <a:endParaRPr lang="ru-RU" sz="1400" b="1" dirty="0">
              <a:solidFill>
                <a:srgbClr val="0070C0"/>
              </a:solidFill>
            </a:endParaRPr>
          </a:p>
          <a:p>
            <a:pPr algn="ctr"/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111267" y="836712"/>
            <a:ext cx="2808312" cy="288032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/>
              <a:t>Реальные денежные доходы </a:t>
            </a:r>
            <a:r>
              <a:rPr lang="ru-RU" sz="1400" dirty="0" smtClean="0">
                <a:solidFill>
                  <a:srgbClr val="0070C0"/>
                </a:solidFill>
                <a:sym typeface="Wingdings"/>
              </a:rPr>
              <a:t></a:t>
            </a:r>
            <a:r>
              <a:rPr lang="ru-RU" sz="1400" b="1" dirty="0">
                <a:solidFill>
                  <a:srgbClr val="0070C0"/>
                </a:solidFill>
                <a:sym typeface="Wingdings"/>
              </a:rPr>
              <a:t>50</a:t>
            </a:r>
            <a:r>
              <a:rPr lang="ru-RU" sz="1400" b="1" dirty="0">
                <a:solidFill>
                  <a:srgbClr val="0070C0"/>
                </a:solidFill>
              </a:rPr>
              <a:t>%</a:t>
            </a:r>
          </a:p>
          <a:p>
            <a:pPr algn="ctr"/>
            <a:r>
              <a:rPr lang="ru-RU" sz="1400" dirty="0" smtClean="0"/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028" name="Picture 4" descr="C:\Users\USER\Desktop\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927" y="1769815"/>
            <a:ext cx="790773" cy="59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одзаголовок 2"/>
          <p:cNvSpPr txBox="1">
            <a:spLocks/>
          </p:cNvSpPr>
          <p:nvPr/>
        </p:nvSpPr>
        <p:spPr>
          <a:xfrm>
            <a:off x="144013" y="1556791"/>
            <a:ext cx="2041879" cy="426047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 smtClean="0">
                <a:sym typeface="Wingdings"/>
              </a:rPr>
              <a:t>Ежегодный ввод жилых домов 3000 кв. м</a:t>
            </a:r>
            <a:r>
              <a:rPr lang="ru-RU" sz="1400" dirty="0" smtClean="0">
                <a:solidFill>
                  <a:srgbClr val="0070C0"/>
                </a:solidFill>
                <a:sym typeface="Wingdings"/>
              </a:rPr>
              <a:t>.</a:t>
            </a:r>
          </a:p>
          <a:p>
            <a:pPr algn="l"/>
            <a:r>
              <a:rPr lang="ru-RU" sz="1400" dirty="0" smtClean="0">
                <a:solidFill>
                  <a:srgbClr val="0070C0"/>
                </a:solidFill>
                <a:sym typeface="Wingdings"/>
              </a:rPr>
              <a:t> </a:t>
            </a:r>
            <a:r>
              <a:rPr lang="ru-RU" sz="1400" b="1" dirty="0" smtClean="0">
                <a:solidFill>
                  <a:srgbClr val="0070C0"/>
                </a:solidFill>
                <a:sym typeface="Wingdings"/>
              </a:rPr>
              <a:t>2,5 раза</a:t>
            </a:r>
            <a:endParaRPr lang="ru-RU" sz="1400" b="1" dirty="0">
              <a:solidFill>
                <a:srgbClr val="0070C0"/>
              </a:solidFill>
            </a:endParaRPr>
          </a:p>
          <a:p>
            <a:pPr algn="l"/>
            <a:r>
              <a:rPr lang="ru-RU" sz="1400" dirty="0" smtClean="0"/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7050291" y="5763127"/>
            <a:ext cx="2167674" cy="288032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/>
              <a:t>Оборот организаций </a:t>
            </a:r>
          </a:p>
          <a:p>
            <a:pPr algn="ctr"/>
            <a:r>
              <a:rPr lang="ru-RU" sz="1400" dirty="0" smtClean="0"/>
              <a:t>5 млрд. рублей</a:t>
            </a:r>
            <a:r>
              <a:rPr lang="ru-RU" sz="1400" dirty="0" smtClean="0">
                <a:solidFill>
                  <a:srgbClr val="0070C0"/>
                </a:solidFill>
                <a:sym typeface="Wingdings"/>
              </a:rPr>
              <a:t> </a:t>
            </a:r>
            <a:r>
              <a:rPr lang="ru-RU" sz="1400" b="1" dirty="0" smtClean="0">
                <a:solidFill>
                  <a:srgbClr val="0070C0"/>
                </a:solidFill>
                <a:sym typeface="Wingdings"/>
              </a:rPr>
              <a:t>3 раза</a:t>
            </a:r>
            <a:r>
              <a:rPr lang="ru-RU" sz="1400" dirty="0" smtClean="0"/>
              <a:t>  </a:t>
            </a:r>
            <a:endParaRPr lang="ru-RU" sz="14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1400" dirty="0" smtClean="0"/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>
            <a:off x="121294" y="4869160"/>
            <a:ext cx="3419872" cy="288032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>
                <a:solidFill>
                  <a:srgbClr val="000000"/>
                </a:solidFill>
              </a:rPr>
              <a:t>Количество объектов общественного </a:t>
            </a:r>
            <a:r>
              <a:rPr lang="ru-RU" sz="1400" dirty="0" smtClean="0">
                <a:solidFill>
                  <a:srgbClr val="000000"/>
                </a:solidFill>
              </a:rPr>
              <a:t>питания 15  </a:t>
            </a:r>
            <a:r>
              <a:rPr lang="ru-RU" sz="1400" dirty="0">
                <a:solidFill>
                  <a:srgbClr val="000000"/>
                </a:solidFill>
              </a:rPr>
              <a:t>ед</a:t>
            </a:r>
            <a:r>
              <a:rPr lang="ru-RU" sz="1400" dirty="0" smtClean="0">
                <a:solidFill>
                  <a:srgbClr val="000000"/>
                </a:solidFill>
              </a:rPr>
              <a:t>. </a:t>
            </a:r>
            <a:r>
              <a:rPr lang="ru-RU" sz="1200" b="1" dirty="0" smtClean="0">
                <a:solidFill>
                  <a:srgbClr val="0070C0"/>
                </a:solidFill>
                <a:sym typeface="Wingdings"/>
              </a:rPr>
              <a:t> </a:t>
            </a:r>
            <a:r>
              <a:rPr lang="ru-RU" sz="1200" b="1" dirty="0">
                <a:solidFill>
                  <a:srgbClr val="0070C0"/>
                </a:solidFill>
                <a:sym typeface="Wingdings"/>
              </a:rPr>
              <a:t>в </a:t>
            </a:r>
            <a:r>
              <a:rPr lang="ru-RU" sz="1200" b="1" dirty="0" smtClean="0">
                <a:solidFill>
                  <a:srgbClr val="0070C0"/>
                </a:solidFill>
                <a:sym typeface="Wingdings"/>
              </a:rPr>
              <a:t>2,5 </a:t>
            </a:r>
            <a:r>
              <a:rPr lang="ru-RU" sz="1200" b="1" dirty="0">
                <a:solidFill>
                  <a:srgbClr val="0070C0"/>
                </a:solidFill>
                <a:sym typeface="Wingdings"/>
              </a:rPr>
              <a:t>раза </a:t>
            </a:r>
            <a:endParaRPr lang="ru-RU" sz="1200" b="1" dirty="0">
              <a:solidFill>
                <a:srgbClr val="0070C0"/>
              </a:solidFill>
            </a:endParaRPr>
          </a:p>
          <a:p>
            <a:pPr algn="ctr"/>
            <a:r>
              <a:rPr lang="ru-RU" sz="1400" dirty="0" smtClean="0"/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976" y="3964796"/>
            <a:ext cx="865425" cy="460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Подзаголовок 2"/>
          <p:cNvSpPr txBox="1">
            <a:spLocks/>
          </p:cNvSpPr>
          <p:nvPr/>
        </p:nvSpPr>
        <p:spPr>
          <a:xfrm>
            <a:off x="88665" y="3880878"/>
            <a:ext cx="2364123" cy="628242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 smtClean="0"/>
              <a:t>Число коллективных средств</a:t>
            </a:r>
          </a:p>
          <a:p>
            <a:pPr algn="l"/>
            <a:r>
              <a:rPr lang="ru-RU" sz="1400" dirty="0" smtClean="0"/>
              <a:t> размещения 15ед</a:t>
            </a:r>
            <a:r>
              <a:rPr lang="ru-RU" sz="1200" dirty="0" smtClean="0"/>
              <a:t>.</a:t>
            </a:r>
            <a:r>
              <a:rPr lang="ru-RU" sz="1200" b="1" dirty="0" smtClean="0">
                <a:solidFill>
                  <a:srgbClr val="0070C0"/>
                </a:solidFill>
                <a:sym typeface="Wingdings"/>
              </a:rPr>
              <a:t> </a:t>
            </a:r>
            <a:r>
              <a:rPr lang="ru-RU" sz="1200" b="1" dirty="0">
                <a:solidFill>
                  <a:srgbClr val="0070C0"/>
                </a:solidFill>
                <a:sym typeface="Wingdings"/>
              </a:rPr>
              <a:t>в 2 </a:t>
            </a:r>
            <a:r>
              <a:rPr lang="ru-RU" sz="1200" b="1" dirty="0" smtClean="0">
                <a:solidFill>
                  <a:srgbClr val="0070C0"/>
                </a:solidFill>
                <a:sym typeface="Wingdings"/>
              </a:rPr>
              <a:t>раза</a:t>
            </a:r>
          </a:p>
          <a:p>
            <a:pPr algn="l"/>
            <a:r>
              <a:rPr lang="ru-RU" sz="1200" b="1" dirty="0" smtClean="0">
                <a:solidFill>
                  <a:srgbClr val="0070C0"/>
                </a:solidFill>
                <a:sym typeface="Wingdings"/>
              </a:rPr>
              <a:t> </a:t>
            </a:r>
            <a:endParaRPr lang="ru-RU" sz="1200" b="1" dirty="0">
              <a:solidFill>
                <a:srgbClr val="0070C0"/>
              </a:solidFill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111267" y="2947742"/>
            <a:ext cx="2309039" cy="445253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 smtClean="0"/>
              <a:t>Доля бытовых платных услуг 10%</a:t>
            </a:r>
            <a:r>
              <a:rPr lang="ru-RU" sz="1200" dirty="0" smtClean="0"/>
              <a:t> .</a:t>
            </a:r>
            <a:r>
              <a:rPr lang="ru-RU" sz="1200" b="1" dirty="0" smtClean="0">
                <a:solidFill>
                  <a:srgbClr val="0070C0"/>
                </a:solidFill>
                <a:sym typeface="Wingdings"/>
              </a:rPr>
              <a:t> </a:t>
            </a:r>
            <a:r>
              <a:rPr lang="ru-RU" sz="1200" b="1" dirty="0">
                <a:solidFill>
                  <a:srgbClr val="0070C0"/>
                </a:solidFill>
                <a:sym typeface="Wingdings"/>
              </a:rPr>
              <a:t>в </a:t>
            </a:r>
            <a:r>
              <a:rPr lang="ru-RU" sz="1200" b="1" dirty="0" smtClean="0">
                <a:solidFill>
                  <a:srgbClr val="0070C0"/>
                </a:solidFill>
                <a:sym typeface="Wingdings"/>
              </a:rPr>
              <a:t>25 раз </a:t>
            </a:r>
            <a:endParaRPr lang="ru-RU" sz="1200" b="1" dirty="0">
              <a:solidFill>
                <a:srgbClr val="0070C0"/>
              </a:solidFill>
            </a:endParaRPr>
          </a:p>
        </p:txBody>
      </p:sp>
      <p:pic>
        <p:nvPicPr>
          <p:cNvPr id="1032" name="Picture 8" descr="C:\Users\USER\Desktop\564586_gallery-2405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943" y="296897"/>
            <a:ext cx="661973" cy="993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одзаголовок 2"/>
          <p:cNvSpPr txBox="1">
            <a:spLocks/>
          </p:cNvSpPr>
          <p:nvPr/>
        </p:nvSpPr>
        <p:spPr>
          <a:xfrm>
            <a:off x="5815764" y="746166"/>
            <a:ext cx="3292614" cy="288032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/>
              <a:t>Поголовье маралов до 3000 гол. </a:t>
            </a:r>
          </a:p>
          <a:p>
            <a:pPr algn="ctr"/>
            <a:r>
              <a:rPr lang="ru-RU" sz="1400" dirty="0" smtClean="0">
                <a:solidFill>
                  <a:srgbClr val="0070C0"/>
                </a:solidFill>
                <a:sym typeface="Wingdings"/>
              </a:rPr>
              <a:t>в </a:t>
            </a:r>
            <a:r>
              <a:rPr lang="ru-RU" sz="1400" b="1" dirty="0" smtClean="0">
                <a:solidFill>
                  <a:srgbClr val="0070C0"/>
                </a:solidFill>
                <a:sym typeface="Wingdings"/>
              </a:rPr>
              <a:t>3 раза</a:t>
            </a:r>
            <a:r>
              <a:rPr lang="ru-RU" sz="1400" dirty="0" smtClean="0"/>
              <a:t>  </a:t>
            </a:r>
            <a:endParaRPr lang="ru-RU" sz="14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1400" dirty="0" smtClean="0"/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033" name="Picture 9" descr="C:\Users\USER\Desktop\korovye-500x50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895" y="3170369"/>
            <a:ext cx="943878" cy="943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одзаголовок 2"/>
          <p:cNvSpPr txBox="1">
            <a:spLocks/>
          </p:cNvSpPr>
          <p:nvPr/>
        </p:nvSpPr>
        <p:spPr>
          <a:xfrm>
            <a:off x="5752429" y="3430888"/>
            <a:ext cx="3292614" cy="288032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>
                <a:sym typeface="Wingdings"/>
              </a:rPr>
              <a:t>Индекс производства в сельском хозяйстве ежегодно </a:t>
            </a:r>
            <a:r>
              <a:rPr lang="ru-RU" sz="1400" b="1" dirty="0" smtClean="0">
                <a:solidFill>
                  <a:srgbClr val="0070C0"/>
                </a:solidFill>
                <a:sym typeface="Wingdings"/>
              </a:rPr>
              <a:t>110%</a:t>
            </a:r>
            <a:r>
              <a:rPr lang="ru-RU" sz="1400" dirty="0" smtClean="0"/>
              <a:t>  </a:t>
            </a:r>
            <a:endParaRPr lang="ru-RU" sz="14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1400" dirty="0" smtClean="0"/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28" name="Подзаголовок 2"/>
          <p:cNvSpPr txBox="1">
            <a:spLocks/>
          </p:cNvSpPr>
          <p:nvPr/>
        </p:nvSpPr>
        <p:spPr>
          <a:xfrm>
            <a:off x="6903782" y="4649941"/>
            <a:ext cx="2295722" cy="511574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 smtClean="0"/>
              <a:t>Инвестиции ежегодно </a:t>
            </a:r>
          </a:p>
          <a:p>
            <a:pPr algn="l"/>
            <a:r>
              <a:rPr lang="ru-RU" sz="1400" dirty="0" smtClean="0"/>
              <a:t>300 млн. рублей </a:t>
            </a:r>
            <a:r>
              <a:rPr lang="ru-RU" sz="1400" dirty="0" smtClean="0">
                <a:solidFill>
                  <a:srgbClr val="0070C0"/>
                </a:solidFill>
                <a:sym typeface="Wingdings"/>
              </a:rPr>
              <a:t> </a:t>
            </a:r>
            <a:r>
              <a:rPr lang="ru-RU" sz="1400" b="1" dirty="0" smtClean="0">
                <a:solidFill>
                  <a:srgbClr val="0070C0"/>
                </a:solidFill>
                <a:sym typeface="Wingdings"/>
              </a:rPr>
              <a:t>50%</a:t>
            </a:r>
            <a:endParaRPr lang="ru-RU" sz="14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1400" dirty="0" smtClean="0"/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035" name="Picture 11" descr="C:\Users\USER\Desktop\7804b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631" y="5640525"/>
            <a:ext cx="964288" cy="64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Подзаголовок 2"/>
          <p:cNvSpPr txBox="1">
            <a:spLocks/>
          </p:cNvSpPr>
          <p:nvPr/>
        </p:nvSpPr>
        <p:spPr>
          <a:xfrm>
            <a:off x="131241" y="5744899"/>
            <a:ext cx="3419872" cy="541287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dirty="0">
                <a:solidFill>
                  <a:srgbClr val="000000"/>
                </a:solidFill>
              </a:rPr>
              <a:t>Количество молодежных проектов с ресурсной поддержкой </a:t>
            </a:r>
            <a:r>
              <a:rPr lang="ru-RU" sz="1400" b="1" dirty="0" smtClean="0"/>
              <a:t>75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200" dirty="0" smtClean="0">
                <a:solidFill>
                  <a:srgbClr val="0070C0"/>
                </a:solidFill>
                <a:sym typeface="Wingdings"/>
              </a:rPr>
              <a:t> </a:t>
            </a:r>
            <a:r>
              <a:rPr lang="ru-RU" sz="1200" b="1" dirty="0">
                <a:solidFill>
                  <a:srgbClr val="0070C0"/>
                </a:solidFill>
              </a:rPr>
              <a:t>в 2,5 </a:t>
            </a:r>
            <a:r>
              <a:rPr lang="ru-RU" sz="1200" b="1" dirty="0" smtClean="0">
                <a:solidFill>
                  <a:srgbClr val="0070C0"/>
                </a:solidFill>
              </a:rPr>
              <a:t>раза</a:t>
            </a:r>
            <a:endParaRPr lang="ru-RU" sz="1200" b="1" dirty="0">
              <a:solidFill>
                <a:srgbClr val="0070C0"/>
              </a:solidFill>
            </a:endParaRPr>
          </a:p>
        </p:txBody>
      </p:sp>
      <p:sp>
        <p:nvSpPr>
          <p:cNvPr id="33" name="Подзаголовок 2"/>
          <p:cNvSpPr txBox="1">
            <a:spLocks/>
          </p:cNvSpPr>
          <p:nvPr/>
        </p:nvSpPr>
        <p:spPr>
          <a:xfrm>
            <a:off x="6240378" y="2195859"/>
            <a:ext cx="3092130" cy="288032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dirty="0" smtClean="0">
                <a:sym typeface="Wingdings"/>
              </a:rPr>
              <a:t>Доля пищевой промышленности в структуре оборота 10%  </a:t>
            </a:r>
            <a:r>
              <a:rPr lang="ru-RU" sz="1400" dirty="0" smtClean="0">
                <a:solidFill>
                  <a:srgbClr val="0070C0"/>
                </a:solidFill>
                <a:sym typeface="Wingdings"/>
              </a:rPr>
              <a:t></a:t>
            </a:r>
            <a:r>
              <a:rPr lang="ru-RU" sz="1400" b="1" dirty="0" smtClean="0">
                <a:solidFill>
                  <a:srgbClr val="0070C0"/>
                </a:solidFill>
                <a:sym typeface="Wingdings"/>
              </a:rPr>
              <a:t>30 раз</a:t>
            </a:r>
            <a:r>
              <a:rPr lang="ru-RU" sz="1400" dirty="0" smtClean="0"/>
              <a:t> </a:t>
            </a:r>
            <a:endParaRPr lang="ru-RU" sz="14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1400" dirty="0" smtClean="0"/>
              <a:t> 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  <p:pic>
        <p:nvPicPr>
          <p:cNvPr id="1036" name="Picture 12" descr="C:\Users\USER\Desktop\korzinasedoj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0791" y="2195859"/>
            <a:ext cx="706696" cy="513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Подзаголовок 2"/>
          <p:cNvSpPr txBox="1">
            <a:spLocks/>
          </p:cNvSpPr>
          <p:nvPr/>
        </p:nvSpPr>
        <p:spPr>
          <a:xfrm>
            <a:off x="6265763" y="1401071"/>
            <a:ext cx="2952202" cy="388541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200" dirty="0" smtClean="0"/>
              <a:t>Новые виды лечебно-профилактических услуг на основе пантовых ванн</a:t>
            </a:r>
            <a:endParaRPr lang="ru-RU" sz="1200" b="1" dirty="0">
              <a:solidFill>
                <a:srgbClr val="0070C0"/>
              </a:solidFill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2077621" y="51031"/>
            <a:ext cx="5158675" cy="391817"/>
            <a:chOff x="549441" y="0"/>
            <a:chExt cx="3058609" cy="391817"/>
          </a:xfrm>
        </p:grpSpPr>
        <p:sp>
          <p:nvSpPr>
            <p:cNvPr id="40" name="Овал 39"/>
            <p:cNvSpPr/>
            <p:nvPr/>
          </p:nvSpPr>
          <p:spPr>
            <a:xfrm>
              <a:off x="549441" y="0"/>
              <a:ext cx="3058609" cy="39181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41" name="Овал 4"/>
            <p:cNvSpPr/>
            <p:nvPr/>
          </p:nvSpPr>
          <p:spPr>
            <a:xfrm>
              <a:off x="645126" y="57380"/>
              <a:ext cx="2962924" cy="27705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b="1" kern="1200" dirty="0" smtClean="0"/>
                <a:t>Результаты реализации СТРАТЕГИИ к 2030 году</a:t>
              </a:r>
              <a:endParaRPr lang="ru-RU" b="1" kern="1200" dirty="0"/>
            </a:p>
          </p:txBody>
        </p:sp>
      </p:grp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14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15724183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3" y="620688"/>
            <a:ext cx="2376264" cy="186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932831"/>
            <a:ext cx="2444866" cy="1655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D:\Документы\СТРАТЕГИЯ\Картинки\565a2164e1260377b8ec92bbea5fbbd1_1024_76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22222"/>
            <a:ext cx="2478334" cy="1632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одзаголовок 2"/>
          <p:cNvSpPr txBox="1">
            <a:spLocks/>
          </p:cNvSpPr>
          <p:nvPr/>
        </p:nvSpPr>
        <p:spPr>
          <a:xfrm>
            <a:off x="280280" y="2634341"/>
            <a:ext cx="2852861" cy="393161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/>
              <a:t>Более </a:t>
            </a:r>
            <a:r>
              <a:rPr lang="ru-RU" sz="1600" dirty="0" smtClean="0"/>
              <a:t>230 км береговой линии с песчаными пляжами</a:t>
            </a:r>
            <a:endParaRPr lang="ru-RU" sz="1600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6579177" y="2715902"/>
            <a:ext cx="2356269" cy="713097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 smtClean="0"/>
              <a:t>Крупнейшая в крае мараловодческая </a:t>
            </a:r>
            <a:r>
              <a:rPr lang="ru-RU" sz="1600" dirty="0" smtClean="0"/>
              <a:t>ферма</a:t>
            </a:r>
            <a:endParaRPr lang="ru-RU" sz="1200" dirty="0"/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3133139" y="2357714"/>
            <a:ext cx="3311067" cy="393161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dirty="0" smtClean="0">
                <a:solidFill>
                  <a:srgbClr val="00B050"/>
                </a:solidFill>
              </a:rPr>
              <a:t>В десятке первых в крае</a:t>
            </a:r>
          </a:p>
          <a:p>
            <a:pPr algn="ctr"/>
            <a:r>
              <a:rPr lang="ru-RU" sz="1400" b="1" dirty="0" smtClean="0">
                <a:solidFill>
                  <a:srgbClr val="00B050"/>
                </a:solidFill>
              </a:rPr>
              <a:t>6</a:t>
            </a:r>
            <a:r>
              <a:rPr lang="ru-RU" sz="1400" dirty="0" smtClean="0"/>
              <a:t> место в крае по производству МОЛОКА</a:t>
            </a:r>
          </a:p>
          <a:p>
            <a:pPr algn="ctr"/>
            <a:r>
              <a:rPr lang="ru-RU" sz="1400" b="1" dirty="0" smtClean="0">
                <a:solidFill>
                  <a:srgbClr val="00B050"/>
                </a:solidFill>
              </a:rPr>
              <a:t>9</a:t>
            </a:r>
            <a:r>
              <a:rPr lang="ru-RU" sz="1400" dirty="0" smtClean="0"/>
              <a:t> место по производству МЯСА </a:t>
            </a:r>
          </a:p>
        </p:txBody>
      </p:sp>
      <p:pic>
        <p:nvPicPr>
          <p:cNvPr id="1028" name="Picture 4" descr="C:\Users\USER\Desktop\293014_original_meat_wallpap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60579"/>
            <a:ext cx="1068975" cy="71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3443641604"/>
              </p:ext>
            </p:extLst>
          </p:nvPr>
        </p:nvGraphicFramePr>
        <p:xfrm>
          <a:off x="5796136" y="4302567"/>
          <a:ext cx="3347864" cy="1718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Подзаголовок 2"/>
          <p:cNvSpPr txBox="1">
            <a:spLocks/>
          </p:cNvSpPr>
          <p:nvPr/>
        </p:nvSpPr>
        <p:spPr>
          <a:xfrm>
            <a:off x="5220072" y="6021288"/>
            <a:ext cx="4320480" cy="628629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b="1" dirty="0" smtClean="0">
                <a:solidFill>
                  <a:srgbClr val="FF0000"/>
                </a:solidFill>
              </a:rPr>
              <a:t>Падение численности</a:t>
            </a:r>
          </a:p>
        </p:txBody>
      </p:sp>
      <p:pic>
        <p:nvPicPr>
          <p:cNvPr id="18" name="Picture 14" descr="C:\Users\USER\Desktop\dsc0265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82" y="4365104"/>
            <a:ext cx="2304256" cy="157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одзаголовок 2"/>
          <p:cNvSpPr txBox="1">
            <a:spLocks/>
          </p:cNvSpPr>
          <p:nvPr/>
        </p:nvSpPr>
        <p:spPr>
          <a:xfrm>
            <a:off x="277651" y="6021288"/>
            <a:ext cx="3096344" cy="504056"/>
          </a:xfrm>
          <a:prstGeom prst="rect">
            <a:avLst/>
          </a:prstGeom>
          <a:ln>
            <a:noFill/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Ухудшение экологической ситуации на побережье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347863" y="4354194"/>
            <a:ext cx="2448273" cy="19191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</a:rPr>
              <a:t>КРИЗИС УПРАВЛЕНЧЕСКИХ КАДРОВ</a:t>
            </a:r>
          </a:p>
          <a:p>
            <a:pPr algn="ctr"/>
            <a:endParaRPr lang="ru-RU" sz="1300" dirty="0" smtClean="0">
              <a:solidFill>
                <a:schemeClr val="tx1"/>
              </a:solidFill>
            </a:endParaRPr>
          </a:p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Критическое ухудшение экономического положения крупных с-х товаропроизводителей</a:t>
            </a:r>
            <a:r>
              <a:rPr lang="ru-RU" sz="1000" dirty="0" smtClean="0"/>
              <a:t> </a:t>
            </a:r>
            <a:endParaRPr lang="ru-RU" sz="1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796136" y="5638051"/>
            <a:ext cx="884307" cy="3143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2005 год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8347733" y="5621664"/>
            <a:ext cx="845347" cy="3143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2017 год</a:t>
            </a:r>
            <a:endParaRPr lang="ru-RU" sz="1100" dirty="0">
              <a:solidFill>
                <a:schemeClr val="tx1"/>
              </a:solidFill>
            </a:endParaRPr>
          </a:p>
        </p:txBody>
      </p:sp>
      <p:graphicFrame>
        <p:nvGraphicFramePr>
          <p:cNvPr id="25" name="Схема 24"/>
          <p:cNvGraphicFramePr/>
          <p:nvPr>
            <p:extLst>
              <p:ext uri="{D42A27DB-BD31-4B8C-83A1-F6EECF244321}">
                <p14:modId xmlns:p14="http://schemas.microsoft.com/office/powerpoint/2010/main" val="2071450667"/>
              </p:ext>
            </p:extLst>
          </p:nvPr>
        </p:nvGraphicFramePr>
        <p:xfrm>
          <a:off x="323528" y="72008"/>
          <a:ext cx="8676456" cy="548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7" name="Схема 26"/>
          <p:cNvGraphicFramePr/>
          <p:nvPr>
            <p:extLst>
              <p:ext uri="{D42A27DB-BD31-4B8C-83A1-F6EECF244321}">
                <p14:modId xmlns:p14="http://schemas.microsoft.com/office/powerpoint/2010/main" val="3459232327"/>
              </p:ext>
            </p:extLst>
          </p:nvPr>
        </p:nvGraphicFramePr>
        <p:xfrm>
          <a:off x="395536" y="3645024"/>
          <a:ext cx="8676456" cy="548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22" name="Стрелка вниз 21"/>
          <p:cNvSpPr/>
          <p:nvPr/>
        </p:nvSpPr>
        <p:spPr>
          <a:xfrm>
            <a:off x="4427984" y="5244474"/>
            <a:ext cx="216024" cy="11346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25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131" y="836712"/>
            <a:ext cx="8323339" cy="936104"/>
          </a:xfr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lIns="0" rIns="18288">
            <a:noAutofit/>
          </a:bodyPr>
          <a:lstStyle/>
          <a:p>
            <a:pPr marR="45720">
              <a:buClr>
                <a:schemeClr val="accent3"/>
              </a:buClr>
              <a:buSzPct val="95000"/>
            </a:pPr>
            <a:r>
              <a:rPr lang="ru-RU" sz="1600" b="1" dirty="0">
                <a:solidFill>
                  <a:srgbClr val="0070C0"/>
                </a:solidFill>
              </a:rPr>
              <a:t>СТРАТЕГИЧЕСКАЯ </a:t>
            </a:r>
            <a:r>
              <a:rPr lang="ru-RU" sz="1600" b="1" dirty="0" smtClean="0">
                <a:solidFill>
                  <a:srgbClr val="0070C0"/>
                </a:solidFill>
              </a:rPr>
              <a:t>ЦЕЛЬ </a:t>
            </a:r>
          </a:p>
          <a:p>
            <a:pPr marR="45720">
              <a:buClr>
                <a:schemeClr val="accent3"/>
              </a:buClr>
              <a:buSzPct val="95000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2030 году стать территорией, с развивающимся социальным и культурным уровнем жизни граждан, комфортной для  пребывания гостей, привлекательной для бизнеса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59472" y="1858502"/>
            <a:ext cx="2376264" cy="11610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endParaRPr lang="ru-RU" sz="1400" b="1" dirty="0" smtClean="0">
              <a:solidFill>
                <a:schemeClr val="tx1"/>
              </a:solidFill>
            </a:endParaRPr>
          </a:p>
          <a:p>
            <a:r>
              <a:rPr lang="ru-RU" sz="1400" b="1" dirty="0" smtClean="0">
                <a:solidFill>
                  <a:schemeClr val="tx1"/>
                </a:solidFill>
              </a:rPr>
              <a:t>Повышение качества жизни населения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015883" y="1858501"/>
            <a:ext cx="3312368" cy="116078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endParaRPr lang="ru-RU" sz="1400" b="1" dirty="0" smtClean="0">
              <a:solidFill>
                <a:schemeClr val="tx1"/>
              </a:solidFill>
            </a:endParaRPr>
          </a:p>
          <a:p>
            <a:r>
              <a:rPr lang="ru-RU" sz="1400" b="1" dirty="0" smtClean="0">
                <a:solidFill>
                  <a:schemeClr val="tx1"/>
                </a:solidFill>
              </a:rPr>
              <a:t>Повышение </a:t>
            </a:r>
          </a:p>
          <a:p>
            <a:r>
              <a:rPr lang="ru-RU" sz="1400" b="1" dirty="0" smtClean="0">
                <a:solidFill>
                  <a:schemeClr val="tx1"/>
                </a:solidFill>
              </a:rPr>
              <a:t>инвестиционной привлекательности территории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638554" y="1858503"/>
            <a:ext cx="2297356" cy="11607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endParaRPr lang="ru-RU" sz="1400" b="1" dirty="0" smtClean="0">
              <a:solidFill>
                <a:schemeClr val="tx1"/>
              </a:solidFill>
            </a:endParaRPr>
          </a:p>
          <a:p>
            <a:r>
              <a:rPr lang="ru-RU" sz="1400" b="1" dirty="0" smtClean="0">
                <a:solidFill>
                  <a:schemeClr val="tx1"/>
                </a:solidFill>
              </a:rPr>
              <a:t>Эффективность управления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3483" y="3293252"/>
            <a:ext cx="1152128" cy="135988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 smtClean="0">
                <a:solidFill>
                  <a:schemeClr val="tx1"/>
                </a:solidFill>
              </a:rPr>
              <a:t>Накопление человеческого капитала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1537923" y="3305425"/>
            <a:ext cx="1188132" cy="13477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 smtClean="0">
                <a:solidFill>
                  <a:schemeClr val="tx1"/>
                </a:solidFill>
              </a:rPr>
              <a:t>Создать среду для развития социального и культурного уровня жизни граждан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2942977" y="3313209"/>
            <a:ext cx="1597009" cy="13477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 smtClean="0">
                <a:solidFill>
                  <a:schemeClr val="tx1"/>
                </a:solidFill>
              </a:rPr>
              <a:t>Диверсифицировать структуру </a:t>
            </a:r>
            <a:r>
              <a:rPr lang="ru-RU" dirty="0">
                <a:solidFill>
                  <a:schemeClr val="tx1"/>
                </a:solidFill>
              </a:rPr>
              <a:t>экономики</a:t>
            </a: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4672067" y="3314215"/>
            <a:ext cx="1577272" cy="13477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>
                <a:solidFill>
                  <a:schemeClr val="tx1"/>
                </a:solidFill>
              </a:rPr>
              <a:t>Создать </a:t>
            </a:r>
            <a:r>
              <a:rPr lang="ru-RU" dirty="0" smtClean="0">
                <a:solidFill>
                  <a:schemeClr val="tx1"/>
                </a:solidFill>
              </a:rPr>
              <a:t>среду </a:t>
            </a:r>
            <a:r>
              <a:rPr lang="ru-RU" dirty="0">
                <a:solidFill>
                  <a:schemeClr val="tx1"/>
                </a:solidFill>
              </a:rPr>
              <a:t>для экономического роста</a:t>
            </a: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6410688" y="3305424"/>
            <a:ext cx="1329664" cy="13477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>
                <a:solidFill>
                  <a:schemeClr val="tx1"/>
                </a:solidFill>
              </a:rPr>
              <a:t>Повысить эффективность деятельности ОМС</a:t>
            </a: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>
            <a:off x="7833043" y="3309014"/>
            <a:ext cx="1198031" cy="13441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 smtClean="0">
                <a:solidFill>
                  <a:schemeClr val="tx1"/>
                </a:solidFill>
              </a:rPr>
              <a:t>Ориентация муниципального управления  </a:t>
            </a:r>
            <a:r>
              <a:rPr lang="ru-RU" dirty="0">
                <a:solidFill>
                  <a:schemeClr val="tx1"/>
                </a:solidFill>
              </a:rPr>
              <a:t>на </a:t>
            </a:r>
            <a:r>
              <a:rPr lang="ru-RU" dirty="0" smtClean="0">
                <a:solidFill>
                  <a:schemeClr val="tx1"/>
                </a:solidFill>
              </a:rPr>
              <a:t>потребности </a:t>
            </a:r>
            <a:r>
              <a:rPr lang="ru-RU" dirty="0">
                <a:solidFill>
                  <a:schemeClr val="tx1"/>
                </a:solidFill>
              </a:rPr>
              <a:t>общества в муниципальных услугах</a:t>
            </a:r>
          </a:p>
        </p:txBody>
      </p:sp>
      <p:sp>
        <p:nvSpPr>
          <p:cNvPr id="23" name="Стрелка вниз 22"/>
          <p:cNvSpPr/>
          <p:nvPr/>
        </p:nvSpPr>
        <p:spPr>
          <a:xfrm>
            <a:off x="704806" y="3034114"/>
            <a:ext cx="249482" cy="265107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Стрелка вниз 23"/>
          <p:cNvSpPr/>
          <p:nvPr/>
        </p:nvSpPr>
        <p:spPr>
          <a:xfrm>
            <a:off x="2007248" y="3028145"/>
            <a:ext cx="249482" cy="265107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Стрелка вниз 24"/>
          <p:cNvSpPr/>
          <p:nvPr/>
        </p:nvSpPr>
        <p:spPr>
          <a:xfrm>
            <a:off x="3741482" y="3049108"/>
            <a:ext cx="249482" cy="265107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Стрелка вниз 25"/>
          <p:cNvSpPr/>
          <p:nvPr/>
        </p:nvSpPr>
        <p:spPr>
          <a:xfrm>
            <a:off x="5460703" y="3049108"/>
            <a:ext cx="249482" cy="265107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Стрелка вниз 27"/>
          <p:cNvSpPr/>
          <p:nvPr/>
        </p:nvSpPr>
        <p:spPr>
          <a:xfrm>
            <a:off x="8183077" y="3028145"/>
            <a:ext cx="249482" cy="265107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4" name="Заголовок 1"/>
          <p:cNvSpPr txBox="1">
            <a:spLocks noGrp="1"/>
          </p:cNvSpPr>
          <p:nvPr>
            <p:ph type="ctrTitle"/>
          </p:nvPr>
        </p:nvSpPr>
        <p:spPr>
          <a:xfrm>
            <a:off x="764913" y="188640"/>
            <a:ext cx="7851775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70C0"/>
                </a:solidFill>
              </a:rPr>
              <a:t>МИССИЯ</a:t>
            </a:r>
            <a:r>
              <a:rPr lang="ru-RU" sz="2000" b="1" dirty="0" smtClean="0"/>
              <a:t> </a:t>
            </a:r>
            <a:br>
              <a:rPr lang="ru-RU" sz="2000" b="1" dirty="0" smtClean="0"/>
            </a:br>
            <a:r>
              <a:rPr lang="ru-RU" sz="1800" dirty="0" smtClean="0"/>
              <a:t>Краснотуранский  район – современный центр юга края по «пляжному» туризму </a:t>
            </a:r>
            <a:endParaRPr lang="ru-RU" sz="1800" dirty="0"/>
          </a:p>
        </p:txBody>
      </p:sp>
      <p:sp>
        <p:nvSpPr>
          <p:cNvPr id="67" name="Стрелка вниз 66"/>
          <p:cNvSpPr/>
          <p:nvPr/>
        </p:nvSpPr>
        <p:spPr>
          <a:xfrm>
            <a:off x="6997946" y="3034114"/>
            <a:ext cx="249482" cy="265107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4" name="Подзаголовок 2"/>
          <p:cNvSpPr txBox="1">
            <a:spLocks/>
          </p:cNvSpPr>
          <p:nvPr/>
        </p:nvSpPr>
        <p:spPr>
          <a:xfrm>
            <a:off x="253483" y="4819112"/>
            <a:ext cx="1163297" cy="16342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pPr marL="171450" indent="-171450" algn="l">
              <a:buFont typeface="Arial" pitchFamily="34" charset="0"/>
              <a:buChar char="•"/>
            </a:pPr>
            <a:r>
              <a:rPr lang="ru-RU" sz="1000" dirty="0" smtClean="0">
                <a:solidFill>
                  <a:schemeClr val="tx1"/>
                </a:solidFill>
              </a:rPr>
              <a:t>1. Повысить </a:t>
            </a:r>
            <a:r>
              <a:rPr lang="ru-RU" sz="1000" dirty="0">
                <a:solidFill>
                  <a:schemeClr val="tx1"/>
                </a:solidFill>
              </a:rPr>
              <a:t>рождаемость и ожидаемую продолжительность </a:t>
            </a:r>
            <a:r>
              <a:rPr lang="ru-RU" sz="1000" dirty="0" smtClean="0">
                <a:solidFill>
                  <a:schemeClr val="tx1"/>
                </a:solidFill>
              </a:rPr>
              <a:t>жизни</a:t>
            </a:r>
          </a:p>
          <a:p>
            <a:pPr marL="171450" indent="-171450" algn="l">
              <a:buFontTx/>
              <a:buChar char="-"/>
            </a:pPr>
            <a:endParaRPr lang="ru-RU" sz="1000" dirty="0">
              <a:solidFill>
                <a:schemeClr val="tx1"/>
              </a:solidFill>
            </a:endParaRPr>
          </a:p>
          <a:p>
            <a:pPr marL="171450" indent="-171450" algn="l">
              <a:buFontTx/>
              <a:buChar char="-"/>
            </a:pPr>
            <a:r>
              <a:rPr lang="ru-RU" sz="1000" dirty="0" smtClean="0">
                <a:solidFill>
                  <a:schemeClr val="tx1"/>
                </a:solidFill>
              </a:rPr>
              <a:t>2. Обеспечить </a:t>
            </a:r>
            <a:r>
              <a:rPr lang="ru-RU" sz="1000" dirty="0">
                <a:solidFill>
                  <a:schemeClr val="tx1"/>
                </a:solidFill>
              </a:rPr>
              <a:t>закрепление трудоспособного </a:t>
            </a:r>
            <a:r>
              <a:rPr lang="ru-RU" sz="1000" dirty="0" smtClean="0">
                <a:solidFill>
                  <a:schemeClr val="tx1"/>
                </a:solidFill>
              </a:rPr>
              <a:t>населения</a:t>
            </a:r>
          </a:p>
          <a:p>
            <a:pPr marL="171450" indent="-171450" algn="l">
              <a:buFontTx/>
              <a:buChar char="-"/>
            </a:pPr>
            <a:endParaRPr lang="ru-RU" sz="800" dirty="0" smtClean="0">
              <a:solidFill>
                <a:schemeClr val="tx1"/>
              </a:solidFill>
            </a:endParaRPr>
          </a:p>
          <a:p>
            <a:pPr marL="171450" indent="-171450" algn="l">
              <a:buFontTx/>
              <a:buChar char="-"/>
            </a:pPr>
            <a:endParaRPr lang="ru-RU" sz="800" dirty="0"/>
          </a:p>
        </p:txBody>
      </p:sp>
      <p:sp>
        <p:nvSpPr>
          <p:cNvPr id="76" name="Подзаголовок 2"/>
          <p:cNvSpPr txBox="1">
            <a:spLocks/>
          </p:cNvSpPr>
          <p:nvPr/>
        </p:nvSpPr>
        <p:spPr>
          <a:xfrm>
            <a:off x="1537923" y="4819107"/>
            <a:ext cx="1163297" cy="16342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L="171450" marR="45720" indent="-171450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  <a:defRPr kumimoji="0" sz="8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sz="1000" dirty="0">
                <a:solidFill>
                  <a:schemeClr val="tx1"/>
                </a:solidFill>
              </a:rPr>
              <a:t>1</a:t>
            </a:r>
            <a:r>
              <a:rPr lang="ru-RU" sz="1000" dirty="0" smtClean="0">
                <a:solidFill>
                  <a:schemeClr val="tx1"/>
                </a:solidFill>
              </a:rPr>
              <a:t>. Обеспечить </a:t>
            </a:r>
            <a:r>
              <a:rPr lang="ru-RU" sz="1000" dirty="0">
                <a:solidFill>
                  <a:schemeClr val="tx1"/>
                </a:solidFill>
              </a:rPr>
              <a:t>комфортные условия </a:t>
            </a:r>
            <a:r>
              <a:rPr lang="ru-RU" sz="1000" dirty="0" smtClean="0">
                <a:solidFill>
                  <a:schemeClr val="tx1"/>
                </a:solidFill>
              </a:rPr>
              <a:t>жизни</a:t>
            </a:r>
          </a:p>
          <a:p>
            <a:endParaRPr lang="ru-RU" sz="1000" dirty="0">
              <a:solidFill>
                <a:schemeClr val="tx1"/>
              </a:solidFill>
            </a:endParaRPr>
          </a:p>
          <a:p>
            <a:r>
              <a:rPr lang="ru-RU" sz="1000" dirty="0" smtClean="0">
                <a:solidFill>
                  <a:schemeClr val="tx1"/>
                </a:solidFill>
              </a:rPr>
              <a:t>2. </a:t>
            </a:r>
            <a:r>
              <a:rPr lang="ru-RU" sz="1000" dirty="0">
                <a:solidFill>
                  <a:schemeClr val="tx1"/>
                </a:solidFill>
              </a:rPr>
              <a:t>Обеспечить развитие отраслей социальной сферы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77" name="Подзаголовок 2"/>
          <p:cNvSpPr txBox="1">
            <a:spLocks/>
          </p:cNvSpPr>
          <p:nvPr/>
        </p:nvSpPr>
        <p:spPr>
          <a:xfrm>
            <a:off x="2930166" y="4819112"/>
            <a:ext cx="1620669" cy="16342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L="171450" marR="45720" indent="-171450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  <a:defRPr kumimoji="0" sz="8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1. Обеспечить </a:t>
            </a:r>
            <a:r>
              <a:rPr lang="ru-RU" sz="1000" dirty="0">
                <a:solidFill>
                  <a:schemeClr val="tx1"/>
                </a:solidFill>
              </a:rPr>
              <a:t>рост </a:t>
            </a:r>
            <a:r>
              <a:rPr lang="ru-RU" sz="1000" dirty="0" smtClean="0">
                <a:solidFill>
                  <a:schemeClr val="tx1"/>
                </a:solidFill>
              </a:rPr>
              <a:t>производства пищевой промышленности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2. </a:t>
            </a:r>
            <a:r>
              <a:rPr lang="ru-RU" sz="1000" b="1" dirty="0" smtClean="0">
                <a:solidFill>
                  <a:schemeClr val="tx1"/>
                </a:solidFill>
              </a:rPr>
              <a:t>СОХРАНИТЬ</a:t>
            </a:r>
            <a:r>
              <a:rPr lang="ru-RU" sz="1000" dirty="0" smtClean="0">
                <a:solidFill>
                  <a:schemeClr val="tx1"/>
                </a:solidFill>
              </a:rPr>
              <a:t> достигнутый уровень развития  АПК и повысить его эффективность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3. Обеспечить </a:t>
            </a:r>
            <a:r>
              <a:rPr lang="ru-RU" sz="1000" dirty="0">
                <a:solidFill>
                  <a:schemeClr val="tx1"/>
                </a:solidFill>
              </a:rPr>
              <a:t>развитие сервисных отраслей</a:t>
            </a:r>
          </a:p>
        </p:txBody>
      </p:sp>
      <p:sp>
        <p:nvSpPr>
          <p:cNvPr id="78" name="Подзаголовок 2"/>
          <p:cNvSpPr txBox="1">
            <a:spLocks/>
          </p:cNvSpPr>
          <p:nvPr/>
        </p:nvSpPr>
        <p:spPr>
          <a:xfrm>
            <a:off x="4775586" y="4819112"/>
            <a:ext cx="1473753" cy="16342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L="171450" marR="45720" indent="-171450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  <a:defRPr kumimoji="0" sz="8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1. Создать </a:t>
            </a:r>
            <a:r>
              <a:rPr lang="ru-RU" sz="1000" dirty="0">
                <a:solidFill>
                  <a:schemeClr val="tx1"/>
                </a:solidFill>
              </a:rPr>
              <a:t>условия для развития малого и среднего </a:t>
            </a:r>
            <a:r>
              <a:rPr lang="ru-RU" sz="1000" dirty="0" smtClean="0">
                <a:solidFill>
                  <a:schemeClr val="tx1"/>
                </a:solidFill>
              </a:rPr>
              <a:t>предпринимательства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2. Создать </a:t>
            </a:r>
            <a:r>
              <a:rPr lang="ru-RU" sz="1000" dirty="0">
                <a:solidFill>
                  <a:schemeClr val="tx1"/>
                </a:solidFill>
              </a:rPr>
              <a:t>условия для реализации экономического и социального потенциала молодежи </a:t>
            </a:r>
            <a:endParaRPr lang="ru-RU" sz="1000" dirty="0" smtClean="0">
              <a:solidFill>
                <a:schemeClr val="tx1"/>
              </a:solidFill>
            </a:endParaRPr>
          </a:p>
        </p:txBody>
      </p:sp>
      <p:sp>
        <p:nvSpPr>
          <p:cNvPr id="79" name="Подзаголовок 2"/>
          <p:cNvSpPr txBox="1">
            <a:spLocks/>
          </p:cNvSpPr>
          <p:nvPr/>
        </p:nvSpPr>
        <p:spPr>
          <a:xfrm>
            <a:off x="6410688" y="4801365"/>
            <a:ext cx="1329664" cy="16519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L="171450" marR="45720" indent="-171450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  <a:defRPr kumimoji="0" sz="8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1. Повысить </a:t>
            </a:r>
            <a:r>
              <a:rPr lang="ru-RU" sz="1000" dirty="0">
                <a:solidFill>
                  <a:schemeClr val="tx1"/>
                </a:solidFill>
              </a:rPr>
              <a:t>эффективность использования </a:t>
            </a:r>
            <a:r>
              <a:rPr lang="ru-RU" sz="1000" dirty="0" err="1" smtClean="0">
                <a:solidFill>
                  <a:schemeClr val="tx1"/>
                </a:solidFill>
              </a:rPr>
              <a:t>муниц</a:t>
            </a:r>
            <a:r>
              <a:rPr lang="ru-RU" sz="1000" dirty="0" smtClean="0">
                <a:solidFill>
                  <a:schemeClr val="tx1"/>
                </a:solidFill>
              </a:rPr>
              <a:t>. финансов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2. Повысить </a:t>
            </a:r>
            <a:r>
              <a:rPr lang="ru-RU" sz="1000" dirty="0">
                <a:solidFill>
                  <a:schemeClr val="tx1"/>
                </a:solidFill>
              </a:rPr>
              <a:t>эффективность  распоряжения </a:t>
            </a:r>
            <a:r>
              <a:rPr lang="ru-RU" sz="1000" dirty="0" smtClean="0">
                <a:solidFill>
                  <a:schemeClr val="tx1"/>
                </a:solidFill>
              </a:rPr>
              <a:t>имуществом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80" name="Подзаголовок 2"/>
          <p:cNvSpPr txBox="1">
            <a:spLocks/>
          </p:cNvSpPr>
          <p:nvPr/>
        </p:nvSpPr>
        <p:spPr>
          <a:xfrm>
            <a:off x="7833044" y="4797151"/>
            <a:ext cx="1199030" cy="16561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L="171450" marR="45720" indent="-171450">
              <a:spcBef>
                <a:spcPct val="20000"/>
              </a:spcBef>
              <a:buClr>
                <a:schemeClr val="accent3"/>
              </a:buClr>
              <a:buSzPct val="95000"/>
              <a:buFontTx/>
              <a:buChar char="-"/>
              <a:defRPr kumimoji="0" sz="8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1. Повысить </a:t>
            </a:r>
            <a:r>
              <a:rPr lang="ru-RU" sz="1000" dirty="0">
                <a:solidFill>
                  <a:schemeClr val="tx1"/>
                </a:solidFill>
              </a:rPr>
              <a:t>качество и доступность муниципальных </a:t>
            </a:r>
            <a:r>
              <a:rPr lang="ru-RU" sz="1000" dirty="0" smtClean="0">
                <a:solidFill>
                  <a:schemeClr val="tx1"/>
                </a:solidFill>
              </a:rPr>
              <a:t>услуг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2. Создать открытое управление районом</a:t>
            </a:r>
            <a:endParaRPr lang="ru-RU" sz="10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325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of-the-pyramid-add-white-outline-to-demarcate-the-layers-clearly-JLyMjp-clip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445" y="836712"/>
            <a:ext cx="6579623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Документы\СТРАТЕГИЯ\Картинки\44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355" y="1721625"/>
            <a:ext cx="1626957" cy="89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078073" y="2692905"/>
            <a:ext cx="2772368" cy="281193"/>
          </a:xfrm>
          <a:prstGeom prst="rect">
            <a:avLst/>
          </a:prstGeom>
          <a:noFill/>
          <a:ln>
            <a:noFill/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b="1" dirty="0" smtClean="0">
                <a:solidFill>
                  <a:schemeClr val="tx1"/>
                </a:solidFill>
              </a:rPr>
              <a:t>КАЧЕСТВО ЖИЗНИ НАСЕЛЕНИЯ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105502" y="1922311"/>
            <a:ext cx="2867779" cy="42729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 Создание инфраструктуры для развития детей</a:t>
            </a: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93363" y="2553093"/>
            <a:ext cx="2888804" cy="56081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Создание благоприятных условий проживания и работы</a:t>
            </a: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6076585" y="2590431"/>
            <a:ext cx="2866464" cy="5234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 smtClean="0"/>
              <a:t>Создание условий для реализации молодежных инициатив</a:t>
            </a:r>
            <a:endParaRPr lang="ru-RU" dirty="0"/>
          </a:p>
        </p:txBody>
      </p:sp>
      <p:sp>
        <p:nvSpPr>
          <p:cNvPr id="23" name="Подзаголовок 2"/>
          <p:cNvSpPr txBox="1">
            <a:spLocks/>
          </p:cNvSpPr>
          <p:nvPr/>
        </p:nvSpPr>
        <p:spPr>
          <a:xfrm>
            <a:off x="105502" y="1175463"/>
            <a:ext cx="2875188" cy="5461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Пропаганда семейных ценностей</a:t>
            </a:r>
          </a:p>
        </p:txBody>
      </p:sp>
      <p:sp>
        <p:nvSpPr>
          <p:cNvPr id="29" name="Подзаголовок 2"/>
          <p:cNvSpPr txBox="1">
            <a:spLocks/>
          </p:cNvSpPr>
          <p:nvPr/>
        </p:nvSpPr>
        <p:spPr>
          <a:xfrm>
            <a:off x="6032148" y="1184118"/>
            <a:ext cx="2877365" cy="5375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Закрепление здорового образа жизни</a:t>
            </a:r>
          </a:p>
        </p:txBody>
      </p:sp>
      <p:sp>
        <p:nvSpPr>
          <p:cNvPr id="30" name="Подзаголовок 2"/>
          <p:cNvSpPr txBox="1">
            <a:spLocks/>
          </p:cNvSpPr>
          <p:nvPr/>
        </p:nvSpPr>
        <p:spPr>
          <a:xfrm>
            <a:off x="6032148" y="1922310"/>
            <a:ext cx="2877365" cy="42729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 smtClean="0"/>
              <a:t>Развитие социальной инфраструктуры</a:t>
            </a:r>
            <a:endParaRPr lang="ru-RU" dirty="0"/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517838" y="161583"/>
            <a:ext cx="7851775" cy="7471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45720">
              <a:buClr>
                <a:schemeClr val="accent3"/>
              </a:buClr>
              <a:buSzPct val="95000"/>
            </a:pPr>
            <a:r>
              <a:rPr lang="ru-RU" sz="1400" b="1" dirty="0"/>
              <a:t>СРЕДА ДЛЯ РАЗВИТИЯ  </a:t>
            </a:r>
          </a:p>
          <a:p>
            <a:pPr marR="45720">
              <a:buClr>
                <a:schemeClr val="accent3"/>
              </a:buClr>
              <a:buSzPct val="95000"/>
            </a:pPr>
            <a:r>
              <a:rPr lang="ru-RU" sz="1400" b="1" dirty="0"/>
              <a:t>СОЦИАЛЬНОГО И КУЛЬТУРНОГО УРОВНЯ ЖИЗНИ ГРАЖДАН, </a:t>
            </a:r>
            <a:endParaRPr lang="ru-RU" sz="1400" b="1" dirty="0" smtClean="0"/>
          </a:p>
          <a:p>
            <a:pPr marR="45720">
              <a:buClr>
                <a:schemeClr val="accent3"/>
              </a:buClr>
              <a:buSzPct val="95000"/>
            </a:pPr>
            <a:r>
              <a:rPr lang="ru-RU" sz="1400" b="1" dirty="0" smtClean="0"/>
              <a:t>ПРИВЛЕКАТЕЛЬНАЯ </a:t>
            </a:r>
            <a:r>
              <a:rPr lang="ru-RU" sz="1400" b="1" dirty="0"/>
              <a:t>БЛЯ БИЗНЕСА,  КОМФОРТНАЯ ДЛЯ  ПРЕБЫВАНИЯ ГОСТЕЙ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57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USER\Desktop\of-the-pyramid-add-white-outline-to-demarcate-the-layers-clearly-JLyMjp-clip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445" y="836712"/>
            <a:ext cx="6579623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Документы\СТРАТЕГИЯ\Картинки\i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142" y="3288408"/>
            <a:ext cx="174116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3047496" y="4202543"/>
            <a:ext cx="2909515" cy="281193"/>
          </a:xfrm>
          <a:prstGeom prst="rect">
            <a:avLst/>
          </a:prstGeom>
          <a:noFill/>
          <a:ln>
            <a:noFill/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 smtClean="0"/>
              <a:t>ИНВЕСТИЦИОННАЯ ПРИВЛЕКАТЕЛЬНОСТЬ</a:t>
            </a:r>
            <a:endParaRPr lang="ru-RU" dirty="0"/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114401" y="3154668"/>
            <a:ext cx="2895091" cy="42729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Реализация инвестиционных проектов</a:t>
            </a: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114401" y="2523726"/>
            <a:ext cx="2885505" cy="43982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Создание привлекательных рабочих мест</a:t>
            </a: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6076585" y="2523726"/>
            <a:ext cx="2866464" cy="42729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Развитие сервисных отраслей</a:t>
            </a: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114401" y="3836368"/>
            <a:ext cx="2895091" cy="5201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Создание инвестиционных площадок для развития производства</a:t>
            </a:r>
          </a:p>
        </p:txBody>
      </p:sp>
      <p:sp>
        <p:nvSpPr>
          <p:cNvPr id="22" name="Подзаголовок 2"/>
          <p:cNvSpPr txBox="1">
            <a:spLocks/>
          </p:cNvSpPr>
          <p:nvPr/>
        </p:nvSpPr>
        <p:spPr>
          <a:xfrm>
            <a:off x="123712" y="4540758"/>
            <a:ext cx="2895091" cy="42729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Поддержка малого </a:t>
            </a:r>
            <a:r>
              <a:rPr lang="ru-RU" dirty="0" smtClean="0"/>
              <a:t>и среднего бизнеса</a:t>
            </a:r>
            <a:endParaRPr lang="ru-RU" dirty="0"/>
          </a:p>
        </p:txBody>
      </p:sp>
      <p:sp>
        <p:nvSpPr>
          <p:cNvPr id="24" name="Подзаголовок 2"/>
          <p:cNvSpPr txBox="1">
            <a:spLocks/>
          </p:cNvSpPr>
          <p:nvPr/>
        </p:nvSpPr>
        <p:spPr>
          <a:xfrm>
            <a:off x="6104312" y="3797217"/>
            <a:ext cx="2875188" cy="42729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Развитие инфраструктуры туризма и отдыха</a:t>
            </a:r>
          </a:p>
        </p:txBody>
      </p:sp>
      <p:sp>
        <p:nvSpPr>
          <p:cNvPr id="25" name="Подзаголовок 2"/>
          <p:cNvSpPr txBox="1">
            <a:spLocks/>
          </p:cNvSpPr>
          <p:nvPr/>
        </p:nvSpPr>
        <p:spPr>
          <a:xfrm>
            <a:off x="6104312" y="4527325"/>
            <a:ext cx="2895091" cy="42729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Развитие рекреационных зон</a:t>
            </a:r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517838" y="161583"/>
            <a:ext cx="7851775" cy="7471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45720">
              <a:buClr>
                <a:schemeClr val="accent3"/>
              </a:buClr>
              <a:buSzPct val="95000"/>
            </a:pPr>
            <a:r>
              <a:rPr lang="ru-RU" sz="1400" b="1" dirty="0" smtClean="0"/>
              <a:t>СРЕДА ДЛЯ РАЗВИТИЯ  </a:t>
            </a:r>
            <a:endParaRPr lang="ru-RU" sz="1400" b="1" dirty="0"/>
          </a:p>
          <a:p>
            <a:pPr marR="45720">
              <a:buClr>
                <a:schemeClr val="accent3"/>
              </a:buClr>
              <a:buSzPct val="95000"/>
            </a:pPr>
            <a:r>
              <a:rPr lang="ru-RU" sz="1400" b="1" dirty="0" smtClean="0"/>
              <a:t>СОЦИАЛЬНОГО И КУЛЬТУРНОГО УРОВНЯ ЖИЗНИ ГРАЖДАН, </a:t>
            </a:r>
          </a:p>
          <a:p>
            <a:pPr marR="45720">
              <a:buClr>
                <a:schemeClr val="accent3"/>
              </a:buClr>
              <a:buSzPct val="95000"/>
            </a:pPr>
            <a:r>
              <a:rPr lang="ru-RU" sz="1400" b="1" dirty="0" smtClean="0"/>
              <a:t>ПРИВЛЕКАТЕЛЬНАЯ БЛЯ БИЗНЕСА,  КОМФОРТНАЯ ДЛЯ  ПРЕБЫВАНИЯ ГОСТЕЙ</a:t>
            </a:r>
            <a:endParaRPr lang="ru-RU" sz="1400" b="1" dirty="0"/>
          </a:p>
        </p:txBody>
      </p:sp>
      <p:sp>
        <p:nvSpPr>
          <p:cNvPr id="45" name="Подзаголовок 2"/>
          <p:cNvSpPr txBox="1">
            <a:spLocks/>
          </p:cNvSpPr>
          <p:nvPr/>
        </p:nvSpPr>
        <p:spPr>
          <a:xfrm>
            <a:off x="6099821" y="3154668"/>
            <a:ext cx="2895091" cy="42729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 smtClean="0"/>
              <a:t>Создание рекреационно-туристических кластеров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94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окументы\СТРАТЕГИЯ\Картинки\z-krasnoturansky_rayon_karta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2" y="987"/>
            <a:ext cx="5148063" cy="690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76078125"/>
              </p:ext>
            </p:extLst>
          </p:nvPr>
        </p:nvGraphicFramePr>
        <p:xfrm>
          <a:off x="4557218" y="2427543"/>
          <a:ext cx="4520613" cy="3918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6" name="Подзаголовок 2"/>
          <p:cNvSpPr txBox="1">
            <a:spLocks/>
          </p:cNvSpPr>
          <p:nvPr/>
        </p:nvSpPr>
        <p:spPr>
          <a:xfrm>
            <a:off x="4430693" y="3575986"/>
            <a:ext cx="1619671" cy="347450"/>
          </a:xfrm>
          <a:prstGeom prst="rect">
            <a:avLst/>
          </a:prstGeom>
        </p:spPr>
        <p:txBody>
          <a:bodyPr vert="horz" lIns="0" rIns="18288">
            <a:normAutofit fontScale="77500" lnSpcReduction="20000"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1808729" y="3702854"/>
            <a:ext cx="365719" cy="33019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3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2" name="Подзаголовок 2"/>
          <p:cNvSpPr txBox="1">
            <a:spLocks/>
          </p:cNvSpPr>
          <p:nvPr/>
        </p:nvSpPr>
        <p:spPr>
          <a:xfrm>
            <a:off x="5099747" y="3528955"/>
            <a:ext cx="3865235" cy="76145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b="1" dirty="0" smtClean="0"/>
              <a:t>  2</a:t>
            </a:r>
            <a:r>
              <a:rPr lang="ru-RU" sz="1200" dirty="0" smtClean="0">
                <a:solidFill>
                  <a:srgbClr val="000000"/>
                </a:solidFill>
              </a:rPr>
              <a:t>. </a:t>
            </a:r>
            <a:r>
              <a:rPr lang="ru-RU" sz="1150" dirty="0" smtClean="0">
                <a:solidFill>
                  <a:srgbClr val="000000"/>
                </a:solidFill>
              </a:rPr>
              <a:t>Строительство мараловодческого комплекса -</a:t>
            </a:r>
          </a:p>
          <a:p>
            <a:pPr algn="l"/>
            <a:r>
              <a:rPr lang="ru-RU" sz="1150" dirty="0" smtClean="0">
                <a:solidFill>
                  <a:srgbClr val="000000"/>
                </a:solidFill>
              </a:rPr>
              <a:t>   (питомника, фермы-репродуктора, лечебно-      профилактического комплекса на основе пантовых  ванн           </a:t>
            </a:r>
          </a:p>
          <a:p>
            <a:pPr algn="l"/>
            <a:r>
              <a:rPr lang="ru-RU" sz="1150" dirty="0" smtClean="0">
                <a:solidFill>
                  <a:srgbClr val="000000"/>
                </a:solidFill>
              </a:rPr>
              <a:t>   </a:t>
            </a:r>
            <a:endParaRPr lang="ru-RU" sz="1150" i="1" dirty="0">
              <a:solidFill>
                <a:srgbClr val="000000"/>
              </a:solidFill>
            </a:endParaRPr>
          </a:p>
        </p:txBody>
      </p:sp>
      <p:sp>
        <p:nvSpPr>
          <p:cNvPr id="33" name="Подзаголовок 2"/>
          <p:cNvSpPr txBox="1">
            <a:spLocks/>
          </p:cNvSpPr>
          <p:nvPr/>
        </p:nvSpPr>
        <p:spPr>
          <a:xfrm>
            <a:off x="5089580" y="2924944"/>
            <a:ext cx="3857831" cy="53010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b="1" dirty="0" smtClean="0">
                <a:solidFill>
                  <a:srgbClr val="000000"/>
                </a:solidFill>
              </a:rPr>
              <a:t>  1. </a:t>
            </a:r>
            <a:r>
              <a:rPr lang="ru-RU" sz="1200" dirty="0">
                <a:solidFill>
                  <a:srgbClr val="000000"/>
                </a:solidFill>
              </a:rPr>
              <a:t>Строительство новых животноводческих комплексов </a:t>
            </a:r>
          </a:p>
          <a:p>
            <a:pPr algn="l"/>
            <a:r>
              <a:rPr lang="ru-RU" sz="1200" dirty="0">
                <a:solidFill>
                  <a:srgbClr val="000000"/>
                </a:solidFill>
              </a:rPr>
              <a:t>  </a:t>
            </a:r>
            <a:r>
              <a:rPr lang="ru-RU" sz="1200" dirty="0" smtClean="0">
                <a:solidFill>
                  <a:srgbClr val="000000"/>
                </a:solidFill>
              </a:rPr>
              <a:t> </a:t>
            </a:r>
            <a:r>
              <a:rPr lang="ru-RU" sz="1200" i="1" dirty="0" smtClean="0">
                <a:solidFill>
                  <a:srgbClr val="000000"/>
                </a:solidFill>
              </a:rPr>
              <a:t>группы </a:t>
            </a:r>
            <a:r>
              <a:rPr lang="ru-RU" sz="1200" i="1" dirty="0">
                <a:solidFill>
                  <a:srgbClr val="000000"/>
                </a:solidFill>
              </a:rPr>
              <a:t>предприятий АО </a:t>
            </a:r>
            <a:r>
              <a:rPr lang="ru-RU" sz="1200" i="1" dirty="0" smtClean="0">
                <a:solidFill>
                  <a:srgbClr val="000000"/>
                </a:solidFill>
              </a:rPr>
              <a:t>«</a:t>
            </a:r>
            <a:r>
              <a:rPr lang="ru-RU" sz="1200" i="1" dirty="0" err="1" smtClean="0">
                <a:solidFill>
                  <a:srgbClr val="000000"/>
                </a:solidFill>
              </a:rPr>
              <a:t>Саянмолоко</a:t>
            </a:r>
            <a:r>
              <a:rPr lang="ru-RU" sz="1200" i="1" dirty="0" smtClean="0">
                <a:solidFill>
                  <a:srgbClr val="000000"/>
                </a:solidFill>
              </a:rPr>
              <a:t>»</a:t>
            </a:r>
            <a:endParaRPr lang="ru-RU" sz="1200" i="1" dirty="0">
              <a:solidFill>
                <a:srgbClr val="000000"/>
              </a:solidFill>
            </a:endParaRPr>
          </a:p>
        </p:txBody>
      </p:sp>
      <p:sp>
        <p:nvSpPr>
          <p:cNvPr id="34" name="Подзаголовок 2"/>
          <p:cNvSpPr txBox="1">
            <a:spLocks/>
          </p:cNvSpPr>
          <p:nvPr/>
        </p:nvSpPr>
        <p:spPr>
          <a:xfrm>
            <a:off x="5099253" y="4376760"/>
            <a:ext cx="3865236" cy="6649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b="1" dirty="0" smtClean="0">
                <a:solidFill>
                  <a:srgbClr val="000000"/>
                </a:solidFill>
              </a:rPr>
              <a:t>  3</a:t>
            </a:r>
            <a:r>
              <a:rPr lang="ru-RU" sz="1200" dirty="0" smtClean="0">
                <a:solidFill>
                  <a:srgbClr val="000000"/>
                </a:solidFill>
              </a:rPr>
              <a:t>. Формирование сети объектов размещения гостей и </a:t>
            </a:r>
          </a:p>
          <a:p>
            <a:pPr algn="l"/>
            <a:r>
              <a:rPr lang="ru-RU" sz="1200" dirty="0">
                <a:solidFill>
                  <a:srgbClr val="000000"/>
                </a:solidFill>
              </a:rPr>
              <a:t> </a:t>
            </a:r>
            <a:r>
              <a:rPr lang="ru-RU" sz="1200" dirty="0" smtClean="0">
                <a:solidFill>
                  <a:srgbClr val="000000"/>
                </a:solidFill>
              </a:rPr>
              <a:t>      общественного питания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1961456" y="4453541"/>
            <a:ext cx="306288" cy="30234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47" name="Овал 46"/>
          <p:cNvSpPr/>
          <p:nvPr/>
        </p:nvSpPr>
        <p:spPr>
          <a:xfrm>
            <a:off x="2473662" y="1298812"/>
            <a:ext cx="306288" cy="302345"/>
          </a:xfrm>
          <a:prstGeom prst="ellipse">
            <a:avLst/>
          </a:prstGeom>
          <a:solidFill>
            <a:srgbClr val="DC44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48" name="Овал 47"/>
          <p:cNvSpPr/>
          <p:nvPr/>
        </p:nvSpPr>
        <p:spPr>
          <a:xfrm>
            <a:off x="1383879" y="2668188"/>
            <a:ext cx="306288" cy="30234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50" name="Овал 49"/>
          <p:cNvSpPr/>
          <p:nvPr/>
        </p:nvSpPr>
        <p:spPr>
          <a:xfrm>
            <a:off x="2107943" y="6167471"/>
            <a:ext cx="365719" cy="33019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3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1" name="Овал 50"/>
          <p:cNvSpPr/>
          <p:nvPr/>
        </p:nvSpPr>
        <p:spPr>
          <a:xfrm>
            <a:off x="2125539" y="5157191"/>
            <a:ext cx="365719" cy="33019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3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5" name="Овал 54"/>
          <p:cNvSpPr/>
          <p:nvPr/>
        </p:nvSpPr>
        <p:spPr>
          <a:xfrm>
            <a:off x="4031914" y="5353412"/>
            <a:ext cx="353405" cy="33019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56" name="Овал 55"/>
          <p:cNvSpPr/>
          <p:nvPr/>
        </p:nvSpPr>
        <p:spPr>
          <a:xfrm>
            <a:off x="4031913" y="6080109"/>
            <a:ext cx="353405" cy="33019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57" name="Подзаголовок 2"/>
          <p:cNvSpPr txBox="1">
            <a:spLocks/>
          </p:cNvSpPr>
          <p:nvPr/>
        </p:nvSpPr>
        <p:spPr>
          <a:xfrm>
            <a:off x="5106659" y="5162924"/>
            <a:ext cx="3857831" cy="36131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b="1" dirty="0" smtClean="0">
                <a:solidFill>
                  <a:srgbClr val="000000"/>
                </a:solidFill>
              </a:rPr>
              <a:t>  4. </a:t>
            </a:r>
            <a:r>
              <a:rPr lang="ru-RU" sz="1200" dirty="0" smtClean="0">
                <a:solidFill>
                  <a:srgbClr val="000000"/>
                </a:solidFill>
              </a:rPr>
              <a:t>Создание </a:t>
            </a:r>
            <a:r>
              <a:rPr lang="ru-RU" sz="1200" dirty="0">
                <a:solidFill>
                  <a:srgbClr val="000000"/>
                </a:solidFill>
              </a:rPr>
              <a:t>детских оздоровительных </a:t>
            </a:r>
            <a:r>
              <a:rPr lang="ru-RU" sz="1200" dirty="0" smtClean="0">
                <a:solidFill>
                  <a:srgbClr val="000000"/>
                </a:solidFill>
              </a:rPr>
              <a:t>лагерей</a:t>
            </a:r>
            <a:endParaRPr lang="ru-RU" sz="1200" i="1" dirty="0">
              <a:solidFill>
                <a:srgbClr val="000000"/>
              </a:solidFill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2447629" y="4639782"/>
            <a:ext cx="353405" cy="33019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59" name="Подзаголовок 2"/>
          <p:cNvSpPr txBox="1">
            <a:spLocks/>
          </p:cNvSpPr>
          <p:nvPr/>
        </p:nvSpPr>
        <p:spPr>
          <a:xfrm>
            <a:off x="5106659" y="6011564"/>
            <a:ext cx="3864245" cy="30873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0" rIns="18288">
            <a:norm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b="1" dirty="0" smtClean="0">
                <a:solidFill>
                  <a:srgbClr val="000000"/>
                </a:solidFill>
              </a:rPr>
              <a:t>  6</a:t>
            </a:r>
            <a:r>
              <a:rPr lang="ru-RU" sz="1200" dirty="0" smtClean="0">
                <a:solidFill>
                  <a:srgbClr val="000000"/>
                </a:solidFill>
              </a:rPr>
              <a:t>. Создание летних прибрежных «мини-ярмарок»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1394596" y="3517605"/>
            <a:ext cx="306288" cy="302345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6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63" name="Овал 62"/>
          <p:cNvSpPr/>
          <p:nvPr/>
        </p:nvSpPr>
        <p:spPr>
          <a:xfrm>
            <a:off x="1690167" y="4164434"/>
            <a:ext cx="306288" cy="302345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6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64" name="Овал 63"/>
          <p:cNvSpPr/>
          <p:nvPr/>
        </p:nvSpPr>
        <p:spPr>
          <a:xfrm>
            <a:off x="1916558" y="4742328"/>
            <a:ext cx="306288" cy="302345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6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65" name="Овал 64"/>
          <p:cNvSpPr/>
          <p:nvPr/>
        </p:nvSpPr>
        <p:spPr>
          <a:xfrm>
            <a:off x="2111212" y="5797415"/>
            <a:ext cx="306288" cy="302345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6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66" name="Овал 65"/>
          <p:cNvSpPr/>
          <p:nvPr/>
        </p:nvSpPr>
        <p:spPr>
          <a:xfrm>
            <a:off x="956385" y="2315360"/>
            <a:ext cx="306288" cy="302345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6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67" name="Овал 66"/>
          <p:cNvSpPr/>
          <p:nvPr/>
        </p:nvSpPr>
        <p:spPr>
          <a:xfrm>
            <a:off x="2194222" y="4337437"/>
            <a:ext cx="306288" cy="30234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5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68" name="Подзаголовок 2"/>
          <p:cNvSpPr txBox="1">
            <a:spLocks/>
          </p:cNvSpPr>
          <p:nvPr/>
        </p:nvSpPr>
        <p:spPr>
          <a:xfrm>
            <a:off x="5106659" y="5626564"/>
            <a:ext cx="3857830" cy="3315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lvl1pPr marL="0" marR="45720" indent="0" algn="r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2"/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400" b="1" dirty="0" smtClean="0">
                <a:solidFill>
                  <a:srgbClr val="000000"/>
                </a:solidFill>
              </a:rPr>
              <a:t>  5. </a:t>
            </a:r>
            <a:r>
              <a:rPr lang="ru-RU" sz="1200" dirty="0" smtClean="0">
                <a:solidFill>
                  <a:srgbClr val="000000"/>
                </a:solidFill>
              </a:rPr>
              <a:t>Создание рекреационной зоны «Дачная поляна», с</a:t>
            </a:r>
            <a:endParaRPr lang="ru-RU" sz="1200" dirty="0">
              <a:solidFill>
                <a:srgbClr val="000000"/>
              </a:solidFill>
            </a:endParaRPr>
          </a:p>
        </p:txBody>
      </p:sp>
      <p:sp>
        <p:nvSpPr>
          <p:cNvPr id="71" name="Овал 70"/>
          <p:cNvSpPr/>
          <p:nvPr/>
        </p:nvSpPr>
        <p:spPr>
          <a:xfrm>
            <a:off x="2500510" y="4136586"/>
            <a:ext cx="353405" cy="33019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72" name="Овал 71"/>
          <p:cNvSpPr/>
          <p:nvPr/>
        </p:nvSpPr>
        <p:spPr>
          <a:xfrm>
            <a:off x="1666608" y="2995439"/>
            <a:ext cx="353405" cy="33019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35" name="Заголовок 1"/>
          <p:cNvSpPr txBox="1">
            <a:spLocks/>
          </p:cNvSpPr>
          <p:nvPr/>
        </p:nvSpPr>
        <p:spPr>
          <a:xfrm>
            <a:off x="4169664" y="-171400"/>
            <a:ext cx="4935385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0070C0"/>
                </a:solidFill>
              </a:rPr>
              <a:t>МИССИЯ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1400" dirty="0" smtClean="0"/>
              <a:t>Краснотуранский  район – </a:t>
            </a:r>
          </a:p>
          <a:p>
            <a:r>
              <a:rPr lang="ru-RU" sz="1400" dirty="0" smtClean="0"/>
              <a:t>современный центр юга края по «пляжному» туризму </a:t>
            </a:r>
            <a:endParaRPr lang="ru-RU" sz="1400" dirty="0"/>
          </a:p>
        </p:txBody>
      </p:sp>
      <p:sp>
        <p:nvSpPr>
          <p:cNvPr id="36" name="Заголовок 1"/>
          <p:cNvSpPr txBox="1">
            <a:spLocks/>
          </p:cNvSpPr>
          <p:nvPr/>
        </p:nvSpPr>
        <p:spPr>
          <a:xfrm>
            <a:off x="4031915" y="1068758"/>
            <a:ext cx="5058332" cy="11186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0070C0"/>
                </a:solidFill>
              </a:rPr>
              <a:t>СТРАТЕГИЧЕСКАЯ ЦЕЛЬ</a:t>
            </a:r>
          </a:p>
          <a:p>
            <a:r>
              <a:rPr lang="ru-RU" sz="2000" b="1" i="1" dirty="0" smtClean="0"/>
              <a:t> </a:t>
            </a:r>
            <a:r>
              <a:rPr lang="ru-RU" sz="1400" dirty="0" smtClean="0"/>
              <a:t>К 2030 году стать территорией, с развивающимся социальным и культурным уровнем жизни граждан</a:t>
            </a:r>
            <a:r>
              <a:rPr lang="ru-RU" sz="1400" dirty="0"/>
              <a:t>, привлекательной для </a:t>
            </a:r>
            <a:r>
              <a:rPr lang="ru-RU" sz="1400" dirty="0" smtClean="0"/>
              <a:t>бизнеса, комфортной для пребывания гостей. </a:t>
            </a:r>
            <a:endParaRPr lang="ru-RU" sz="1400" dirty="0"/>
          </a:p>
        </p:txBody>
      </p:sp>
      <p:sp>
        <p:nvSpPr>
          <p:cNvPr id="3" name="Стрелка вниз 2"/>
          <p:cNvSpPr/>
          <p:nvPr/>
        </p:nvSpPr>
        <p:spPr>
          <a:xfrm>
            <a:off x="6463995" y="980728"/>
            <a:ext cx="299278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6464110" y="2187366"/>
            <a:ext cx="299278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61081" y="6275986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572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45" grpId="0" animBg="1"/>
      <p:bldP spid="47" grpId="0" animBg="1"/>
      <p:bldP spid="48" grpId="0" animBg="1"/>
      <p:bldP spid="50" grpId="0" animBg="1"/>
      <p:bldP spid="51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1" grpId="0" animBg="1"/>
      <p:bldP spid="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юг.p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40536"/>
            <a:ext cx="7704855" cy="7036038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2" name="Овал 1"/>
          <p:cNvSpPr/>
          <p:nvPr/>
        </p:nvSpPr>
        <p:spPr>
          <a:xfrm>
            <a:off x="777508" y="1541238"/>
            <a:ext cx="4885308" cy="4817355"/>
          </a:xfrm>
          <a:prstGeom prst="ellipse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3000"/>
                </a:schemeClr>
              </a:gs>
              <a:gs pos="71000">
                <a:schemeClr val="accent1">
                  <a:tint val="44500"/>
                  <a:satMod val="160000"/>
                  <a:alpha val="48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4" descr="http://img-5.photosight.ru/ffd/5695294_lar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085184"/>
            <a:ext cx="1810588" cy="1144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://sibproekt-kras.ru/d/740043/d/2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08" y="4707355"/>
            <a:ext cx="1783824" cy="138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www.sportkit.gr/Articles/Images/ski%20sportkit%20outlin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311" y="440536"/>
            <a:ext cx="1888965" cy="1257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1.jpg.c295f54b33ad1b8b519996aeb9c234b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0" y="3007097"/>
            <a:ext cx="1871992" cy="124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514353" y="-41846"/>
            <a:ext cx="8424935" cy="88260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500" b="1" dirty="0" smtClean="0">
                <a:solidFill>
                  <a:srgbClr val="0070C0"/>
                </a:solidFill>
              </a:rPr>
              <a:t>Туристский кластер юга Красноярского края</a:t>
            </a:r>
            <a:r>
              <a:rPr lang="ru-RU" sz="2500" dirty="0" smtClean="0">
                <a:solidFill>
                  <a:srgbClr val="0070C0"/>
                </a:solidFill>
              </a:rPr>
              <a:t> </a:t>
            </a:r>
            <a:r>
              <a:rPr lang="ru-RU" sz="2500" dirty="0" smtClean="0"/>
              <a:t>– </a:t>
            </a:r>
            <a:br>
              <a:rPr lang="ru-RU" sz="2500" dirty="0" smtClean="0"/>
            </a:br>
            <a:r>
              <a:rPr lang="ru-RU" sz="1800" dirty="0" smtClean="0"/>
              <a:t>Краснотуранский район займет свою нишу в кластере и станет </a:t>
            </a:r>
          </a:p>
          <a:p>
            <a:r>
              <a:rPr lang="ru-RU" sz="1800" dirty="0" smtClean="0"/>
              <a:t>современным центром юга края по «пляжному» отдыху</a:t>
            </a:r>
            <a:endParaRPr lang="ru-RU" sz="1800" dirty="0"/>
          </a:p>
        </p:txBody>
      </p:sp>
      <p:pic>
        <p:nvPicPr>
          <p:cNvPr id="3074" name="Picture 2" descr="C:\Users\USER\Desktop\слайд-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23" y="2359434"/>
            <a:ext cx="1944417" cy="1271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73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2" descr="C:\Users\USER\Desktop\of-the-pyramid-add-white-outline-to-demarcate-the-layers-clearly-JLyMjp-clip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445" y="836712"/>
            <a:ext cx="6579623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Документы\СТРАТЕГИЯ\Картинки\i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144" y="4860817"/>
            <a:ext cx="1741165" cy="961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одзаголовок 2"/>
          <p:cNvSpPr txBox="1">
            <a:spLocks/>
          </p:cNvSpPr>
          <p:nvPr/>
        </p:nvSpPr>
        <p:spPr>
          <a:xfrm>
            <a:off x="3007534" y="5820341"/>
            <a:ext cx="2909515" cy="281193"/>
          </a:xfrm>
          <a:prstGeom prst="rect">
            <a:avLst/>
          </a:prstGeom>
          <a:noFill/>
          <a:ln>
            <a:noFill/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 smtClean="0"/>
              <a:t>ЭФФЕКТИВНОЕ УПРАВЛЕНИЕ</a:t>
            </a:r>
            <a:endParaRPr lang="ru-RU" dirty="0"/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6094401" y="5660667"/>
            <a:ext cx="2905932" cy="4856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Открытость и прозрачность власти</a:t>
            </a:r>
          </a:p>
        </p:txBody>
      </p:sp>
      <p:sp>
        <p:nvSpPr>
          <p:cNvPr id="26" name="Подзаголовок 2"/>
          <p:cNvSpPr txBox="1">
            <a:spLocks/>
          </p:cNvSpPr>
          <p:nvPr/>
        </p:nvSpPr>
        <p:spPr>
          <a:xfrm>
            <a:off x="114388" y="5104588"/>
            <a:ext cx="2896351" cy="42729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 err="1"/>
              <a:t>Муниципально</a:t>
            </a:r>
            <a:r>
              <a:rPr lang="ru-RU" dirty="0"/>
              <a:t>-частное партнерство</a:t>
            </a:r>
          </a:p>
        </p:txBody>
      </p:sp>
      <p:sp>
        <p:nvSpPr>
          <p:cNvPr id="27" name="Подзаголовок 2"/>
          <p:cNvSpPr txBox="1">
            <a:spLocks/>
          </p:cNvSpPr>
          <p:nvPr/>
        </p:nvSpPr>
        <p:spPr>
          <a:xfrm>
            <a:off x="144974" y="5630498"/>
            <a:ext cx="2864518" cy="5158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b="1" dirty="0" smtClean="0">
                <a:solidFill>
                  <a:schemeClr val="tx1"/>
                </a:solidFill>
              </a:rPr>
              <a:t>Эффективное использование муниципальных финансов и имущества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8" name="Подзаголовок 2"/>
          <p:cNvSpPr txBox="1">
            <a:spLocks/>
          </p:cNvSpPr>
          <p:nvPr/>
        </p:nvSpPr>
        <p:spPr>
          <a:xfrm>
            <a:off x="6085404" y="5104516"/>
            <a:ext cx="2905932" cy="42729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Качественные муниципальные услуги</a:t>
            </a:r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517838" y="161583"/>
            <a:ext cx="7851775" cy="7471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45720">
              <a:buClr>
                <a:schemeClr val="accent3"/>
              </a:buClr>
              <a:buSzPct val="95000"/>
            </a:pPr>
            <a:r>
              <a:rPr lang="ru-RU" sz="1400" b="1" dirty="0"/>
              <a:t>СРЕДА ДЛЯ РАЗВИТИЯ  </a:t>
            </a:r>
          </a:p>
          <a:p>
            <a:pPr marR="45720">
              <a:buClr>
                <a:schemeClr val="accent3"/>
              </a:buClr>
              <a:buSzPct val="95000"/>
            </a:pPr>
            <a:r>
              <a:rPr lang="ru-RU" sz="1400" b="1" dirty="0"/>
              <a:t>СОЦИАЛЬНОГО И КУЛЬТУРНОГО УРОВНЯ ЖИЗНИ ГРАЖДАН, </a:t>
            </a:r>
            <a:endParaRPr lang="ru-RU" sz="1400" b="1" dirty="0" smtClean="0"/>
          </a:p>
          <a:p>
            <a:pPr marR="45720">
              <a:buClr>
                <a:schemeClr val="accent3"/>
              </a:buClr>
              <a:buSzPct val="95000"/>
            </a:pPr>
            <a:r>
              <a:rPr lang="ru-RU" sz="1400" b="1" dirty="0" smtClean="0"/>
              <a:t>ПРИВЛЕКАТЕЛЬНАЯ </a:t>
            </a:r>
            <a:r>
              <a:rPr lang="ru-RU" sz="1400" b="1" dirty="0"/>
              <a:t>БЛЯ БИЗНЕСА,  КОМФОРТНАЯ ДЛЯ  ПРЕБЫВАНИЯ ГОСТЕЙ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98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2" descr="C:\Users\USER\Desktop\of-the-pyramid-add-white-outline-to-demarcate-the-layers-clearly-JLyMjp-clip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445" y="836712"/>
            <a:ext cx="6579623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Документы\СТРАТЕГИЯ\Картинки\44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797" y="1606224"/>
            <a:ext cx="1626957" cy="89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Документы\СТРАТЕГИЯ\Картинки\i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694" y="3206513"/>
            <a:ext cx="1741165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Документы\СТРАТЕГИЯ\Картинки\i (6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144" y="4860817"/>
            <a:ext cx="1741165" cy="961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116068" y="2553093"/>
            <a:ext cx="2772368" cy="281193"/>
          </a:xfrm>
          <a:prstGeom prst="rect">
            <a:avLst/>
          </a:prstGeom>
          <a:noFill/>
          <a:ln>
            <a:noFill/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b="1" dirty="0" smtClean="0">
                <a:solidFill>
                  <a:schemeClr val="tx1"/>
                </a:solidFill>
              </a:rPr>
              <a:t>КАЧЕСТВО ЖИЗНИ НАСЕЛЕНИЯ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047495" y="4133612"/>
            <a:ext cx="2909515" cy="281193"/>
          </a:xfrm>
          <a:prstGeom prst="rect">
            <a:avLst/>
          </a:prstGeom>
          <a:noFill/>
          <a:ln>
            <a:noFill/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 smtClean="0"/>
              <a:t>ИНВЕСТИЦИОННАЯ ПРИВЛЕКАТЕЛЬНОСТЬ</a:t>
            </a:r>
            <a:endParaRPr lang="ru-RU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3007534" y="5820341"/>
            <a:ext cx="2909515" cy="281193"/>
          </a:xfrm>
          <a:prstGeom prst="rect">
            <a:avLst/>
          </a:prstGeom>
          <a:noFill/>
          <a:ln>
            <a:noFill/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 smtClean="0"/>
              <a:t>ЭФФЕКТИВНОЕ УПРАВЛЕНИЕ</a:t>
            </a:r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105502" y="1922311"/>
            <a:ext cx="2867779" cy="42729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 Создание инфраструктуры для развития детей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114401" y="3797217"/>
            <a:ext cx="2895091" cy="42729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Реализация инвестиционных проектов</a:t>
            </a: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6094401" y="5660667"/>
            <a:ext cx="2905932" cy="48569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Открытость и прозрачность власти</a:t>
            </a: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87776" y="3113911"/>
            <a:ext cx="2885505" cy="43982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Создание привлекательных рабочих мест</a:t>
            </a: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93363" y="2553093"/>
            <a:ext cx="2888804" cy="42729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Создание благоприятных условий проживания и работы</a:t>
            </a: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114401" y="4437113"/>
            <a:ext cx="2895091" cy="5201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Создание инвестиционных площадок для развития производства</a:t>
            </a:r>
          </a:p>
        </p:txBody>
      </p:sp>
      <p:sp>
        <p:nvSpPr>
          <p:cNvPr id="22" name="Подзаголовок 2"/>
          <p:cNvSpPr txBox="1">
            <a:spLocks/>
          </p:cNvSpPr>
          <p:nvPr/>
        </p:nvSpPr>
        <p:spPr>
          <a:xfrm>
            <a:off x="6084409" y="4437113"/>
            <a:ext cx="2895091" cy="42729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Поддержка малого </a:t>
            </a:r>
            <a:r>
              <a:rPr lang="ru-RU" dirty="0" smtClean="0"/>
              <a:t>и среднего бизнеса</a:t>
            </a:r>
            <a:endParaRPr lang="ru-RU" dirty="0"/>
          </a:p>
        </p:txBody>
      </p:sp>
      <p:sp>
        <p:nvSpPr>
          <p:cNvPr id="23" name="Подзаголовок 2"/>
          <p:cNvSpPr txBox="1">
            <a:spLocks/>
          </p:cNvSpPr>
          <p:nvPr/>
        </p:nvSpPr>
        <p:spPr>
          <a:xfrm>
            <a:off x="105502" y="1175463"/>
            <a:ext cx="2875188" cy="54616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Пропаганда семейных ценностей</a:t>
            </a:r>
          </a:p>
        </p:txBody>
      </p:sp>
      <p:sp>
        <p:nvSpPr>
          <p:cNvPr id="24" name="Подзаголовок 2"/>
          <p:cNvSpPr txBox="1">
            <a:spLocks/>
          </p:cNvSpPr>
          <p:nvPr/>
        </p:nvSpPr>
        <p:spPr>
          <a:xfrm>
            <a:off x="6104312" y="3797217"/>
            <a:ext cx="2875188" cy="42729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Развитие инфраструктуры туризма и отдыха</a:t>
            </a:r>
          </a:p>
        </p:txBody>
      </p:sp>
      <p:sp>
        <p:nvSpPr>
          <p:cNvPr id="25" name="Подзаголовок 2"/>
          <p:cNvSpPr txBox="1">
            <a:spLocks/>
          </p:cNvSpPr>
          <p:nvPr/>
        </p:nvSpPr>
        <p:spPr>
          <a:xfrm>
            <a:off x="6072698" y="3126437"/>
            <a:ext cx="2895091" cy="42729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Развитие рекреационных зон</a:t>
            </a:r>
          </a:p>
        </p:txBody>
      </p:sp>
      <p:sp>
        <p:nvSpPr>
          <p:cNvPr id="26" name="Подзаголовок 2"/>
          <p:cNvSpPr txBox="1">
            <a:spLocks/>
          </p:cNvSpPr>
          <p:nvPr/>
        </p:nvSpPr>
        <p:spPr>
          <a:xfrm>
            <a:off x="114388" y="5104588"/>
            <a:ext cx="2896351" cy="42729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 err="1"/>
              <a:t>Муниципально</a:t>
            </a:r>
            <a:r>
              <a:rPr lang="ru-RU" dirty="0"/>
              <a:t>-частное партнерство</a:t>
            </a:r>
          </a:p>
        </p:txBody>
      </p:sp>
      <p:sp>
        <p:nvSpPr>
          <p:cNvPr id="27" name="Подзаголовок 2"/>
          <p:cNvSpPr txBox="1">
            <a:spLocks/>
          </p:cNvSpPr>
          <p:nvPr/>
        </p:nvSpPr>
        <p:spPr>
          <a:xfrm>
            <a:off x="144974" y="5630498"/>
            <a:ext cx="2864518" cy="51586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>
                <a:solidFill>
                  <a:srgbClr val="0070C0"/>
                </a:solidFill>
              </a:defRPr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b="1" dirty="0" smtClean="0">
                <a:solidFill>
                  <a:schemeClr val="tx1"/>
                </a:solidFill>
              </a:rPr>
              <a:t>Эффективное использование муниципальных финансов и имущества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8" name="Подзаголовок 2"/>
          <p:cNvSpPr txBox="1">
            <a:spLocks/>
          </p:cNvSpPr>
          <p:nvPr/>
        </p:nvSpPr>
        <p:spPr>
          <a:xfrm>
            <a:off x="6085404" y="5104516"/>
            <a:ext cx="2905932" cy="42729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Качественные муниципальные услуги</a:t>
            </a:r>
          </a:p>
        </p:txBody>
      </p:sp>
      <p:sp>
        <p:nvSpPr>
          <p:cNvPr id="29" name="Подзаголовок 2"/>
          <p:cNvSpPr txBox="1">
            <a:spLocks/>
          </p:cNvSpPr>
          <p:nvPr/>
        </p:nvSpPr>
        <p:spPr>
          <a:xfrm>
            <a:off x="6032148" y="1184118"/>
            <a:ext cx="2877365" cy="5375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/>
              <a:t>Закрепление здорового образа жизни</a:t>
            </a:r>
          </a:p>
        </p:txBody>
      </p:sp>
      <p:sp>
        <p:nvSpPr>
          <p:cNvPr id="30" name="Подзаголовок 2"/>
          <p:cNvSpPr txBox="1">
            <a:spLocks/>
          </p:cNvSpPr>
          <p:nvPr/>
        </p:nvSpPr>
        <p:spPr>
          <a:xfrm>
            <a:off x="6032148" y="1922310"/>
            <a:ext cx="2877365" cy="42729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 smtClean="0"/>
              <a:t>Развитие социальной инфраструктуры</a:t>
            </a:r>
            <a:endParaRPr lang="ru-RU" dirty="0"/>
          </a:p>
        </p:txBody>
      </p:sp>
      <p:sp>
        <p:nvSpPr>
          <p:cNvPr id="33" name="Заголовок 1"/>
          <p:cNvSpPr txBox="1">
            <a:spLocks/>
          </p:cNvSpPr>
          <p:nvPr/>
        </p:nvSpPr>
        <p:spPr>
          <a:xfrm>
            <a:off x="517838" y="161583"/>
            <a:ext cx="7851775" cy="7471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45720">
              <a:buClr>
                <a:schemeClr val="accent3"/>
              </a:buClr>
              <a:buSzPct val="95000"/>
            </a:pPr>
            <a:r>
              <a:rPr lang="ru-RU" sz="1400" b="1" dirty="0" smtClean="0"/>
              <a:t>СРЕДА ДЛЯ РАЗВИТИЯ  </a:t>
            </a:r>
            <a:endParaRPr lang="ru-RU" sz="1400" b="1" dirty="0"/>
          </a:p>
          <a:p>
            <a:pPr marR="45720">
              <a:buClr>
                <a:schemeClr val="accent3"/>
              </a:buClr>
              <a:buSzPct val="95000"/>
            </a:pPr>
            <a:r>
              <a:rPr lang="ru-RU" sz="1400" b="1" dirty="0" smtClean="0"/>
              <a:t>СОЦИАЛЬНОГО И КУЛЬТУРНОГО УРОВНЯ ЖИЗНИ ГРАЖДАН</a:t>
            </a:r>
          </a:p>
          <a:p>
            <a:pPr marR="45720">
              <a:buClr>
                <a:schemeClr val="accent3"/>
              </a:buClr>
              <a:buSzPct val="95000"/>
            </a:pPr>
            <a:r>
              <a:rPr lang="ru-RU" sz="1400" b="1" dirty="0" smtClean="0"/>
              <a:t> И КОМФОРТНОГО ПРЕБЫВАНИЯ ГОСТЕЙ</a:t>
            </a:r>
            <a:endParaRPr lang="ru-RU" sz="1400" b="1" dirty="0"/>
          </a:p>
        </p:txBody>
      </p:sp>
      <p:sp>
        <p:nvSpPr>
          <p:cNvPr id="46" name="Подзаголовок 2"/>
          <p:cNvSpPr txBox="1">
            <a:spLocks/>
          </p:cNvSpPr>
          <p:nvPr/>
        </p:nvSpPr>
        <p:spPr>
          <a:xfrm>
            <a:off x="6065445" y="2496429"/>
            <a:ext cx="2866464" cy="5234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vert="horz" lIns="0" rIns="18288">
            <a:noAutofit/>
          </a:bodyPr>
          <a:lstStyle>
            <a:defPPr>
              <a:defRPr lang="ru-RU"/>
            </a:defPPr>
            <a:lvl1pPr marR="45720" indent="0" algn="ctr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None/>
              <a:defRPr kumimoji="0" sz="1200" b="1"/>
            </a:lvl1pPr>
            <a:lvl2pPr indent="0" algn="ctr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400"/>
            </a:lvl2pPr>
            <a:lvl3pPr indent="0" algn="ctr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None/>
              <a:defRPr kumimoji="0" sz="2100"/>
            </a:lvl3pPr>
            <a:lvl4pPr indent="0" algn="ctr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None/>
              <a:defRPr kumimoji="0" sz="2000"/>
            </a:lvl4pPr>
            <a:lvl5pPr indent="0" algn="ctr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None/>
              <a:defRPr kumimoji="0" sz="2000"/>
            </a:lvl5pPr>
            <a:lvl6pPr indent="0" algn="ctr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None/>
              <a:defRPr kumimoji="0"/>
            </a:lvl6pPr>
            <a:lvl7pPr indent="0" algn="ctr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600" baseline="0"/>
            </a:lvl7pPr>
            <a:lvl8pPr indent="0" algn="ctr">
              <a:spcBef>
                <a:spcPct val="20000"/>
              </a:spcBef>
              <a:buClr>
                <a:schemeClr val="tx2"/>
              </a:buClr>
              <a:buNone/>
              <a:defRPr kumimoji="0" sz="1600"/>
            </a:lvl8pPr>
            <a:lvl9pPr indent="0" algn="ctr">
              <a:spcBef>
                <a:spcPct val="20000"/>
              </a:spcBef>
              <a:buClr>
                <a:schemeClr val="tx2"/>
              </a:buClr>
              <a:buFontTx/>
              <a:buNone/>
              <a:defRPr kumimoji="0" sz="1400" baseline="0"/>
            </a:lvl9pPr>
          </a:lstStyle>
          <a:p>
            <a:r>
              <a:rPr lang="ru-RU" dirty="0" smtClean="0"/>
              <a:t>Создание условий для реализации молодежных инициатив</a:t>
            </a:r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633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2818</TotalTime>
  <Words>776</Words>
  <Application>Microsoft Office PowerPoint</Application>
  <PresentationFormat>Экран (4:3)</PresentationFormat>
  <Paragraphs>184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МИССИЯ  Краснотуранский  район – современный центр юга края по «пляжному» туризму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Сценарии социально-экономического развития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Z</cp:lastModifiedBy>
  <cp:revision>161</cp:revision>
  <cp:lastPrinted>2019-05-16T03:36:16Z</cp:lastPrinted>
  <dcterms:created xsi:type="dcterms:W3CDTF">2017-03-22T07:05:03Z</dcterms:created>
  <dcterms:modified xsi:type="dcterms:W3CDTF">2021-02-04T04:39:58Z</dcterms:modified>
</cp:coreProperties>
</file>