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0" r:id="rId2"/>
    <p:sldId id="264" r:id="rId3"/>
    <p:sldId id="265" r:id="rId4"/>
    <p:sldId id="266" r:id="rId5"/>
    <p:sldId id="269" r:id="rId6"/>
    <p:sldId id="272" r:id="rId7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CCFF"/>
    <a:srgbClr val="66FFFF"/>
    <a:srgbClr val="00FFFF"/>
    <a:srgbClr val="0066FF"/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4925" autoAdjust="0"/>
  </p:normalViewPr>
  <p:slideViewPr>
    <p:cSldViewPr snapToGrid="0">
      <p:cViewPr varScale="1">
        <p:scale>
          <a:sx n="77" d="100"/>
          <a:sy n="77" d="100"/>
        </p:scale>
        <p:origin x="-100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496E47-B92B-4F0D-A619-DCAA118EECF1}" type="datetimeFigureOut">
              <a:rPr lang="ru-RU" smtClean="0"/>
              <a:pPr/>
              <a:t>12.12.2018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9C87B8-815F-40FF-ADE2-C7E8841C9E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97184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9C87B8-815F-40FF-ADE2-C7E8841C9E33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4879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9C87B8-815F-40FF-ADE2-C7E8841C9E3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523878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9C87B8-815F-40FF-ADE2-C7E8841C9E3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662302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9C87B8-815F-40FF-ADE2-C7E8841C9E33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091244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9C87B8-815F-40FF-ADE2-C7E8841C9E33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960957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9C87B8-815F-40FF-ADE2-C7E8841C9E33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90204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7ED2-F046-434A-938A-10F293448549}" type="datetimeFigureOut">
              <a:rPr lang="ru-RU" smtClean="0"/>
              <a:pPr/>
              <a:t>12.12.2018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2BA4-10B0-46A0-A2F5-2ABEC7194A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82547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7ED2-F046-434A-938A-10F293448549}" type="datetimeFigureOut">
              <a:rPr lang="ru-RU" smtClean="0"/>
              <a:pPr/>
              <a:t>12.12.2018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2BA4-10B0-46A0-A2F5-2ABEC7194A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61960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7ED2-F046-434A-938A-10F293448549}" type="datetimeFigureOut">
              <a:rPr lang="ru-RU" smtClean="0"/>
              <a:pPr/>
              <a:t>12.12.2018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2BA4-10B0-46A0-A2F5-2ABEC7194A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44283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7ED2-F046-434A-938A-10F293448549}" type="datetimeFigureOut">
              <a:rPr lang="ru-RU" smtClean="0"/>
              <a:pPr/>
              <a:t>12.12.2018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2BA4-10B0-46A0-A2F5-2ABEC7194A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73751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7ED2-F046-434A-938A-10F293448549}" type="datetimeFigureOut">
              <a:rPr lang="ru-RU" smtClean="0"/>
              <a:pPr/>
              <a:t>12.12.2018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2BA4-10B0-46A0-A2F5-2ABEC7194A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07567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7ED2-F046-434A-938A-10F293448549}" type="datetimeFigureOut">
              <a:rPr lang="ru-RU" smtClean="0"/>
              <a:pPr/>
              <a:t>12.12.2018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2BA4-10B0-46A0-A2F5-2ABEC7194A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45760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7ED2-F046-434A-938A-10F293448549}" type="datetimeFigureOut">
              <a:rPr lang="ru-RU" smtClean="0"/>
              <a:pPr/>
              <a:t>12.12.2018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2BA4-10B0-46A0-A2F5-2ABEC7194A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76532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7ED2-F046-434A-938A-10F293448549}" type="datetimeFigureOut">
              <a:rPr lang="ru-RU" smtClean="0"/>
              <a:pPr/>
              <a:t>12.12.2018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2BA4-10B0-46A0-A2F5-2ABEC7194A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51404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7ED2-F046-434A-938A-10F293448549}" type="datetimeFigureOut">
              <a:rPr lang="ru-RU" smtClean="0"/>
              <a:pPr/>
              <a:t>12.12.2018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2BA4-10B0-46A0-A2F5-2ABEC7194A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06735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7ED2-F046-434A-938A-10F293448549}" type="datetimeFigureOut">
              <a:rPr lang="ru-RU" smtClean="0"/>
              <a:pPr/>
              <a:t>12.12.2018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2BA4-10B0-46A0-A2F5-2ABEC7194A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48577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7ED2-F046-434A-938A-10F293448549}" type="datetimeFigureOut">
              <a:rPr lang="ru-RU" smtClean="0"/>
              <a:pPr/>
              <a:t>12.12.2018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2BA4-10B0-46A0-A2F5-2ABEC7194A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72100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C7ED2-F046-434A-938A-10F293448549}" type="datetimeFigureOut">
              <a:rPr lang="ru-RU" smtClean="0"/>
              <a:pPr/>
              <a:t>12.12.2018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82BA4-10B0-46A0-A2F5-2ABEC7194A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11895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image" Target="../media/image7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1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2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584619"/>
          </a:xfrm>
          <a:prstGeom prst="rect">
            <a:avLst/>
          </a:prstGeom>
          <a:gradFill flip="none" rotWithShape="1">
            <a:gsLst>
              <a:gs pos="0">
                <a:srgbClr val="0033CC">
                  <a:shade val="30000"/>
                  <a:satMod val="115000"/>
                </a:srgbClr>
              </a:gs>
              <a:gs pos="50000">
                <a:srgbClr val="0033CC">
                  <a:shade val="67500"/>
                  <a:satMod val="115000"/>
                </a:srgbClr>
              </a:gs>
              <a:gs pos="100000">
                <a:srgbClr val="0033CC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0033CC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ИЗМЕНЕНИЯ В ЗАКОНЕ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 АПРЕЛЯ 1991 ГОДА № 1032-1 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ЗАНЯТОСТИ НАСЕЛЕНИЯ В РОССИЙСКОЙ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4008462" y="1694720"/>
            <a:ext cx="4068737" cy="1547673"/>
          </a:xfrm>
          <a:prstGeom prst="roundRect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раждане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предпенсионного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</a:t>
            </a:r>
            <a:endParaRPr lang="ru-RU" sz="3200" dirty="0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99149" y="3795677"/>
            <a:ext cx="4289338" cy="1603180"/>
          </a:xfrm>
          <a:prstGeom prst="roundRect">
            <a:avLst/>
          </a:prstGeom>
          <a:blipFill>
            <a:blip r:embed="rId4" cstate="print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4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два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года до </a:t>
            </a:r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наступления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возраста, дающего право на страховую пенсию по старости, в том числе назначаемую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досрочно</a:t>
            </a:r>
            <a:endParaRPr lang="ru-RU" dirty="0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7607158" y="3847662"/>
            <a:ext cx="4294094" cy="1603180"/>
          </a:xfrm>
          <a:prstGeom prst="roundRect">
            <a:avLst/>
          </a:prstGeom>
          <a:blipFill>
            <a:blip r:embed="rId5" cstate="print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течение </a:t>
            </a:r>
            <a:r>
              <a:rPr lang="ru-RU" sz="4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пяти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лет до </a:t>
            </a:r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наступления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возраста, дающего право на страховую пенсию по старости, в том числе назначаемую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досрочно</a:t>
            </a:r>
            <a:endParaRPr lang="ru-RU" dirty="0"/>
          </a:p>
        </p:txBody>
      </p:sp>
      <p:sp>
        <p:nvSpPr>
          <p:cNvPr id="5" name="Стрелка вниз 4"/>
          <p:cNvSpPr/>
          <p:nvPr/>
        </p:nvSpPr>
        <p:spPr>
          <a:xfrm>
            <a:off x="311206" y="1584620"/>
            <a:ext cx="3665879" cy="1767870"/>
          </a:xfrm>
          <a:prstGeom prst="downArrow">
            <a:avLst/>
          </a:prstGeom>
          <a:blipFill>
            <a:blip r:embed="rId4" cstate="print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ДЕЙСТВУЕТ</a:t>
            </a:r>
            <a:r>
              <a:rPr lang="ru-RU" sz="1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b="1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ЯНВАРЯ 2019 ГОДА:</a:t>
            </a:r>
          </a:p>
          <a:p>
            <a:pPr algn="ctr"/>
            <a:endParaRPr lang="ru-RU" sz="1400" dirty="0"/>
          </a:p>
        </p:txBody>
      </p:sp>
      <p:sp>
        <p:nvSpPr>
          <p:cNvPr id="31" name="Стрелка вниз 30"/>
          <p:cNvSpPr/>
          <p:nvPr/>
        </p:nvSpPr>
        <p:spPr>
          <a:xfrm>
            <a:off x="8139953" y="1584620"/>
            <a:ext cx="3622950" cy="1767871"/>
          </a:xfrm>
          <a:prstGeom prst="downArrow">
            <a:avLst/>
          </a:prstGeom>
          <a:blipFill>
            <a:blip r:embed="rId5" cstate="print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ДЕЙСТВУЕТ </a:t>
            </a:r>
            <a:endParaRPr lang="ru-RU" b="1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 </a:t>
            </a:r>
            <a:r>
              <a:rPr lang="ru-RU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ЯНВАРЯ 2019 ГОДА:</a:t>
            </a:r>
          </a:p>
          <a:p>
            <a:pPr algn="ctr"/>
            <a:endParaRPr lang="ru-RU" sz="1400" dirty="0"/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06691" y="4053551"/>
            <a:ext cx="2009529" cy="1345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5523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8470"/>
            <a:ext cx="12192000" cy="1584619"/>
          </a:xfrm>
          <a:prstGeom prst="rect">
            <a:avLst/>
          </a:prstGeom>
          <a:gradFill flip="none" rotWithShape="1">
            <a:gsLst>
              <a:gs pos="0">
                <a:srgbClr val="0033CC">
                  <a:shade val="30000"/>
                  <a:satMod val="115000"/>
                </a:srgbClr>
              </a:gs>
              <a:gs pos="50000">
                <a:srgbClr val="0033CC">
                  <a:shade val="67500"/>
                  <a:satMod val="115000"/>
                </a:srgbClr>
              </a:gs>
              <a:gs pos="100000">
                <a:srgbClr val="0033CC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0033CC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ИЗМЕНЕНИЯ В ЗАКОНЕ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 АПРЕЛЯ 1991 ГОДА № 1032-1 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ЗАНЯТОСТИ НАСЕЛЕНИЯ В РОССИЙСКОЙ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112839" y="1762287"/>
            <a:ext cx="8148918" cy="1366396"/>
          </a:xfrm>
          <a:prstGeom prst="roundRect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ГАРАНТИИ СОЦИАЛЬНОЙ ПОДДЕРЖКИ </a:t>
            </a:r>
          </a:p>
          <a:p>
            <a:pPr algn="ctr"/>
            <a:r>
              <a:rPr lang="ru-RU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 ПРЕДПЕНСИОННОГО ВОЗРАСТА</a:t>
            </a:r>
            <a:endParaRPr lang="ru-RU" sz="2800" u="sng" dirty="0">
              <a:solidFill>
                <a:srgbClr val="FF0000"/>
              </a:solidFill>
            </a:endParaRPr>
          </a:p>
        </p:txBody>
      </p:sp>
      <p:pic>
        <p:nvPicPr>
          <p:cNvPr id="30" name="Рисунок 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79084" y="1788317"/>
            <a:ext cx="1678446" cy="1340365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4117" y="1762286"/>
            <a:ext cx="1685365" cy="1366396"/>
          </a:xfrm>
          <a:prstGeom prst="rect">
            <a:avLst/>
          </a:prstGeom>
        </p:spPr>
      </p:pic>
      <p:sp>
        <p:nvSpPr>
          <p:cNvPr id="33" name="Скругленный прямоугольник 32"/>
          <p:cNvSpPr/>
          <p:nvPr/>
        </p:nvSpPr>
        <p:spPr>
          <a:xfrm>
            <a:off x="131931" y="3500956"/>
            <a:ext cx="3140478" cy="2506576"/>
          </a:xfrm>
          <a:prstGeom prst="roundRect">
            <a:avLst/>
          </a:prstGeom>
          <a:blipFill>
            <a:blip r:embed="rId6" cstate="print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ВЫПЛАТЫ ПОСОБИЯ ПО БЕЗРАБОТИЦЕ: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месяцев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течение 18 месяцев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увеличивается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две недели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каждый год работы, превышающий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стаж 25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20 лет </a:t>
            </a:r>
            <a:r>
              <a:rPr lang="ru-RU" sz="1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(для </a:t>
            </a:r>
            <a:r>
              <a:rPr lang="ru-RU" sz="1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мужчин и женщин </a:t>
            </a:r>
            <a:r>
              <a:rPr lang="ru-RU" sz="1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соответственно)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но не более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месяцев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 месяцев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3604172" y="4359337"/>
            <a:ext cx="5618827" cy="1945210"/>
          </a:xfrm>
          <a:prstGeom prst="roundRect">
            <a:avLst/>
          </a:prstGeom>
          <a:blipFill>
            <a:blip r:embed="rId6" cstate="print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4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менее 26 </a:t>
            </a:r>
            <a:r>
              <a:rPr lang="ru-RU" sz="14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недель</a:t>
            </a:r>
            <a:r>
              <a:rPr lang="ru-RU" sz="1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ru-RU" sz="8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первые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месяца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75 %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среднемесячного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заработка;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следующие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месяца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60 %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среднемесячного заработка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дальнейшем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среднемесячного заработка. </a:t>
            </a:r>
          </a:p>
          <a:p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может быть выше максимальной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ниже минимальной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величины пособия по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безработице,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увеличенных на размер районного коэффициента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3525175" y="3343835"/>
            <a:ext cx="8442077" cy="800350"/>
          </a:xfrm>
          <a:prstGeom prst="roundRect">
            <a:avLst/>
          </a:prstGeom>
          <a:blipFill>
            <a:blip r:embed="rId6" cstate="print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ПОСОБИЕ ПО БЕЗРАБОТИЦЕ </a:t>
            </a:r>
            <a:r>
              <a:rPr lang="ru-RU" sz="1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НАЧИСЛЯЕТСЯ </a:t>
            </a:r>
          </a:p>
          <a:p>
            <a:pPr algn="ctr"/>
            <a:endParaRPr lang="ru-RU" sz="800" b="1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гражданам</a:t>
            </a:r>
            <a:r>
              <a:rPr lang="ru-RU" sz="1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проработавшим в течение 12 месяцев перед началом безработицы </a:t>
            </a: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9357831" y="4470302"/>
            <a:ext cx="2688781" cy="1198978"/>
          </a:xfrm>
          <a:prstGeom prst="roundRect">
            <a:avLst/>
          </a:prstGeom>
          <a:blipFill>
            <a:blip r:embed="rId6" cstate="print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менее </a:t>
            </a:r>
            <a:r>
              <a:rPr lang="ru-RU" sz="14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 </a:t>
            </a:r>
            <a:r>
              <a:rPr lang="ru-RU" sz="14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недель</a:t>
            </a:r>
            <a:endParaRPr lang="ru-RU" sz="14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размере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минимальной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величины пособия по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безработице.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10459906" y="4158114"/>
            <a:ext cx="484632" cy="312188"/>
          </a:xfrm>
          <a:prstGeom prst="downArrow">
            <a:avLst/>
          </a:prstGeom>
          <a:blipFill>
            <a:blip r:embed="rId6" cstate="print"/>
            <a:tile tx="0" ty="0" sx="100000" sy="100000" flip="none" algn="tl"/>
          </a:blip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Стрелка вниз 44"/>
          <p:cNvSpPr/>
          <p:nvPr/>
        </p:nvSpPr>
        <p:spPr>
          <a:xfrm>
            <a:off x="6171270" y="4144185"/>
            <a:ext cx="484632" cy="215152"/>
          </a:xfrm>
          <a:prstGeom prst="downArrow">
            <a:avLst/>
          </a:prstGeom>
          <a:blipFill>
            <a:blip r:embed="rId6" cstate="print"/>
            <a:tile tx="0" ty="0" sx="100000" sy="100000" flip="none" algn="tl"/>
          </a:blip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Стрелка вниз 45"/>
          <p:cNvSpPr/>
          <p:nvPr/>
        </p:nvSpPr>
        <p:spPr>
          <a:xfrm>
            <a:off x="7823433" y="3132363"/>
            <a:ext cx="484632" cy="200016"/>
          </a:xfrm>
          <a:prstGeom prst="downArrow">
            <a:avLst/>
          </a:prstGeom>
          <a:blipFill>
            <a:blip r:embed="rId6" cstate="print"/>
            <a:tile tx="0" ty="0" sx="100000" sy="100000" flip="none" algn="tl"/>
          </a:blip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Стрелка вниз 46"/>
          <p:cNvSpPr/>
          <p:nvPr/>
        </p:nvSpPr>
        <p:spPr>
          <a:xfrm>
            <a:off x="2159380" y="3128682"/>
            <a:ext cx="484632" cy="372273"/>
          </a:xfrm>
          <a:prstGeom prst="downArrow">
            <a:avLst/>
          </a:prstGeom>
          <a:blipFill>
            <a:blip r:embed="rId6" cstate="print"/>
            <a:tile tx="0" ty="0" sx="100000" sy="100000" flip="none" algn="tl"/>
          </a:blip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3113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трелка вниз 4"/>
          <p:cNvSpPr/>
          <p:nvPr/>
        </p:nvSpPr>
        <p:spPr>
          <a:xfrm>
            <a:off x="177201" y="1584620"/>
            <a:ext cx="3384145" cy="1664459"/>
          </a:xfrm>
          <a:prstGeom prst="downArrow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ДЕЙСТВУЕТ </a:t>
            </a:r>
            <a:endParaRPr lang="ru-RU" b="1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ЯНВАРЯ 2019 ГОДА:</a:t>
            </a:r>
          </a:p>
          <a:p>
            <a:pPr algn="ctr"/>
            <a:endParaRPr lang="ru-RU" sz="1400" dirty="0"/>
          </a:p>
        </p:txBody>
      </p:sp>
      <p:sp>
        <p:nvSpPr>
          <p:cNvPr id="31" name="Стрелка вниз 30"/>
          <p:cNvSpPr/>
          <p:nvPr/>
        </p:nvSpPr>
        <p:spPr>
          <a:xfrm>
            <a:off x="9033462" y="1564863"/>
            <a:ext cx="3214090" cy="1668309"/>
          </a:xfrm>
          <a:prstGeom prst="downArrow">
            <a:avLst/>
          </a:prstGeom>
          <a:blipFill>
            <a:blip r:embed="rId4" cstate="print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ДЕЙСТВУЕТ </a:t>
            </a:r>
          </a:p>
          <a:p>
            <a:pPr algn="ctr"/>
            <a:r>
              <a:rPr lang="ru-RU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 ЯНВАРЯ 2019 ГОДА:</a:t>
            </a:r>
          </a:p>
          <a:p>
            <a:pPr algn="ctr"/>
            <a:endParaRPr lang="ru-RU" dirty="0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3670315" y="1612958"/>
            <a:ext cx="5299373" cy="1639048"/>
          </a:xfrm>
          <a:prstGeom prst="roundRect">
            <a:avLst/>
          </a:prstGeom>
          <a:blipFill>
            <a:blip r:embed="rId5" cstate="print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ВЫПЛАТЫ </a:t>
            </a:r>
          </a:p>
          <a:p>
            <a:pPr algn="ctr"/>
            <a:r>
              <a:rPr lang="ru-RU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ПОСОБИЯ ПО БЕЗРАБОТИЦЕ</a:t>
            </a:r>
          </a:p>
          <a:p>
            <a:pPr algn="ctr"/>
            <a:endParaRPr lang="ru-RU" sz="800" b="1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гражданам, проработавшим в течение 12 месяцев перед началом безработицы</a:t>
            </a:r>
            <a:endParaRPr lang="ru-RU" u="sng" dirty="0">
              <a:solidFill>
                <a:schemeClr val="tx1"/>
              </a:solidFill>
            </a:endParaRPr>
          </a:p>
        </p:txBody>
      </p:sp>
      <p:sp>
        <p:nvSpPr>
          <p:cNvPr id="33" name="Стрелка вправо 32"/>
          <p:cNvSpPr/>
          <p:nvPr/>
        </p:nvSpPr>
        <p:spPr>
          <a:xfrm rot="10800000">
            <a:off x="3314685" y="3669019"/>
            <a:ext cx="476361" cy="725631"/>
          </a:xfrm>
          <a:prstGeom prst="rightArrow">
            <a:avLst/>
          </a:prstGeom>
          <a:blipFill>
            <a:blip r:embed="rId6" cstate="print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право 33"/>
          <p:cNvSpPr/>
          <p:nvPr/>
        </p:nvSpPr>
        <p:spPr>
          <a:xfrm>
            <a:off x="8615663" y="3633710"/>
            <a:ext cx="460214" cy="790594"/>
          </a:xfrm>
          <a:prstGeom prst="rightArrow">
            <a:avLst/>
          </a:prstGeom>
          <a:blipFill>
            <a:blip r:embed="rId6" cstate="print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177201" y="3403037"/>
            <a:ext cx="3137485" cy="1199119"/>
          </a:xfrm>
          <a:prstGeom prst="roundRect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более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месяцев </a:t>
            </a:r>
            <a:endParaRPr lang="ru-RU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месяцев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9075877" y="3393308"/>
            <a:ext cx="3004859" cy="1218575"/>
          </a:xfrm>
          <a:prstGeom prst="roundRect">
            <a:avLst/>
          </a:prstGeom>
          <a:blipFill>
            <a:blip r:embed="rId4" cstate="print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более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месяцев </a:t>
            </a:r>
            <a:endParaRPr lang="ru-RU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месяцев</a:t>
            </a:r>
            <a:endParaRPr lang="ru-RU" sz="2000" dirty="0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786880" y="3499965"/>
            <a:ext cx="4832717" cy="1063737"/>
          </a:xfrm>
          <a:prstGeom prst="roundRect">
            <a:avLst/>
          </a:prstGeom>
          <a:blipFill>
            <a:blip r:embed="rId6" cstate="print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26 недель</a:t>
            </a:r>
            <a:endParaRPr lang="ru-RU" sz="20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9074859" y="4985557"/>
            <a:ext cx="2978227" cy="1237640"/>
          </a:xfrm>
          <a:prstGeom prst="roundRect">
            <a:avLst/>
          </a:prstGeom>
          <a:blipFill>
            <a:blip r:embed="rId4" cstate="print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месяцев 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течение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месяцев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177201" y="4658228"/>
            <a:ext cx="3154415" cy="2058754"/>
          </a:xfrm>
          <a:prstGeom prst="roundRect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месяцев 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месяцев</a:t>
            </a:r>
          </a:p>
          <a:p>
            <a:pPr algn="ctr"/>
            <a:endParaRPr lang="ru-RU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общий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выплаты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12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месяцев в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течение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месяцев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Стрелка вправо 39"/>
          <p:cNvSpPr/>
          <p:nvPr/>
        </p:nvSpPr>
        <p:spPr>
          <a:xfrm>
            <a:off x="8624564" y="5243211"/>
            <a:ext cx="462703" cy="790594"/>
          </a:xfrm>
          <a:prstGeom prst="rightArrow">
            <a:avLst/>
          </a:prstGeom>
          <a:blipFill>
            <a:blip r:embed="rId6" cstate="print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трелка вправо 40"/>
          <p:cNvSpPr/>
          <p:nvPr/>
        </p:nvSpPr>
        <p:spPr>
          <a:xfrm rot="10800000">
            <a:off x="3329977" y="5308174"/>
            <a:ext cx="445775" cy="725631"/>
          </a:xfrm>
          <a:prstGeom prst="rightArrow">
            <a:avLst/>
          </a:prstGeom>
          <a:blipFill>
            <a:blip r:embed="rId6" cstate="print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786879" y="5210587"/>
            <a:ext cx="4832717" cy="906270"/>
          </a:xfrm>
          <a:prstGeom prst="roundRect">
            <a:avLst/>
          </a:prstGeom>
          <a:blipFill>
            <a:blip r:embed="rId6" cstate="print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менее 26 недель</a:t>
            </a:r>
            <a:endParaRPr lang="ru-RU" sz="20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0" y="-13730"/>
            <a:ext cx="12192000" cy="1584619"/>
          </a:xfrm>
          <a:prstGeom prst="rect">
            <a:avLst/>
          </a:prstGeom>
          <a:gradFill flip="none" rotWithShape="1">
            <a:gsLst>
              <a:gs pos="0">
                <a:srgbClr val="0033CC">
                  <a:shade val="30000"/>
                  <a:satMod val="115000"/>
                </a:srgbClr>
              </a:gs>
              <a:gs pos="50000">
                <a:srgbClr val="0033CC">
                  <a:shade val="67500"/>
                  <a:satMod val="115000"/>
                </a:srgbClr>
              </a:gs>
              <a:gs pos="100000">
                <a:srgbClr val="0033CC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0033CC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ИЗМЕНЕНИЯ В ЗАКОНЕ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 АПРЕЛЯ 1991 ГОДА № 1032-1 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ЗАНЯТОСТИ НАСЕЛЕНИЯ В РОССИЙСКОЙ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910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трелка вниз 4"/>
          <p:cNvSpPr/>
          <p:nvPr/>
        </p:nvSpPr>
        <p:spPr>
          <a:xfrm>
            <a:off x="-37462" y="1584621"/>
            <a:ext cx="3407068" cy="1666207"/>
          </a:xfrm>
          <a:prstGeom prst="downArrow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ДЕЙСТВУЕТ </a:t>
            </a:r>
            <a:endParaRPr lang="ru-RU" b="1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ЯНВАРЯ 2019 ГОДА:</a:t>
            </a:r>
          </a:p>
          <a:p>
            <a:pPr algn="ctr"/>
            <a:endParaRPr lang="ru-RU" sz="1400" dirty="0"/>
          </a:p>
        </p:txBody>
      </p:sp>
      <p:sp>
        <p:nvSpPr>
          <p:cNvPr id="31" name="Стрелка вниз 30"/>
          <p:cNvSpPr/>
          <p:nvPr/>
        </p:nvSpPr>
        <p:spPr>
          <a:xfrm>
            <a:off x="8822393" y="1584620"/>
            <a:ext cx="3295814" cy="1666208"/>
          </a:xfrm>
          <a:prstGeom prst="downArrow">
            <a:avLst/>
          </a:prstGeom>
          <a:blipFill>
            <a:blip r:embed="rId4" cstate="print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ДЕЙСТВУЕТ </a:t>
            </a:r>
            <a:endParaRPr lang="ru-RU" b="1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 </a:t>
            </a:r>
            <a:r>
              <a:rPr lang="ru-RU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ЯНВАРЯ 2019 ГОДА:</a:t>
            </a:r>
          </a:p>
          <a:p>
            <a:pPr algn="ctr"/>
            <a:endParaRPr lang="ru-RU" sz="1400" dirty="0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3417351" y="1593362"/>
            <a:ext cx="5357297" cy="1477097"/>
          </a:xfrm>
          <a:prstGeom prst="roundRect">
            <a:avLst/>
          </a:prstGeom>
          <a:blipFill>
            <a:blip r:embed="rId5" cstate="print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ПОСОБИЕ ПО БЕЗРАБОТИЦЕ ГРАЖДАНАМ, </a:t>
            </a:r>
          </a:p>
          <a:p>
            <a:pPr algn="ctr"/>
            <a:endParaRPr lang="ru-RU" sz="800" b="1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проработавшим </a:t>
            </a:r>
            <a:r>
              <a:rPr lang="ru-RU" sz="1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12 месяцев перед началом безработицы </a:t>
            </a:r>
            <a:r>
              <a:rPr lang="ru-RU" sz="1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26 недель,</a:t>
            </a:r>
            <a:endParaRPr lang="ru-RU" sz="1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НАЧИСЛЯЕТСЯ: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188260" y="3872752"/>
            <a:ext cx="5673526" cy="2884109"/>
          </a:xfrm>
          <a:prstGeom prst="roundRect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первом (12-месячном) периоде выплаты: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первые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месяца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75 %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среднемесячного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заработка;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следующие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месяца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60 %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среднемесячного заработка;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дальнейшем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в размере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среднемесячного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заработка.</a:t>
            </a:r>
          </a:p>
          <a:p>
            <a:pPr algn="ctr"/>
            <a:endParaRPr lang="ru-RU" sz="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выше максимальной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ниже минимальной величины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пособия по безработице, увеличенных на размер районного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коэффициента</a:t>
            </a:r>
          </a:p>
          <a:p>
            <a:pPr algn="ctr"/>
            <a:endParaRPr lang="ru-RU" sz="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втором (12-месячном) периоде </a:t>
            </a:r>
            <a:r>
              <a:rPr lang="ru-RU" sz="1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выплаты: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размере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минимальной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величины пособия по безработице, увеличенной на размер районного коэффициента.</a:t>
            </a: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6256422" y="3876995"/>
            <a:ext cx="5861785" cy="2879866"/>
          </a:xfrm>
          <a:prstGeom prst="roundRect">
            <a:avLst/>
          </a:prstGeom>
          <a:blipFill>
            <a:blip r:embed="rId4" cstate="print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первые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месяца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75 %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среднемесячного заработка; 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следующие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месяца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60 %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среднемесячного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заработка.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выше 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максимальной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ниже 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минимальной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величины пособия по безработице, увеличенных на размер районного коэффициента.</a:t>
            </a:r>
            <a:endParaRPr lang="ru-RU" sz="1600" dirty="0">
              <a:solidFill>
                <a:schemeClr val="tx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44627" y="3086718"/>
            <a:ext cx="2447575" cy="693902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0" y="-7516"/>
            <a:ext cx="12192000" cy="1584619"/>
          </a:xfrm>
          <a:prstGeom prst="rect">
            <a:avLst/>
          </a:prstGeom>
          <a:gradFill flip="none" rotWithShape="1">
            <a:gsLst>
              <a:gs pos="0">
                <a:srgbClr val="0033CC">
                  <a:shade val="30000"/>
                  <a:satMod val="115000"/>
                </a:srgbClr>
              </a:gs>
              <a:gs pos="50000">
                <a:srgbClr val="0033CC">
                  <a:shade val="67500"/>
                  <a:satMod val="115000"/>
                </a:srgbClr>
              </a:gs>
              <a:gs pos="100000">
                <a:srgbClr val="0033CC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0033CC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ИЗМЕНЕНИЯ В ЗАКОНЕ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 АПРЕЛЯ 1991 ГОДА № 1032-1 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ЗАНЯТОСТИ НАСЕЛЕНИЯ В РОССИЙСКОЙ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310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Скругленный прямоугольник 37"/>
          <p:cNvSpPr/>
          <p:nvPr/>
        </p:nvSpPr>
        <p:spPr>
          <a:xfrm>
            <a:off x="3603170" y="1638757"/>
            <a:ext cx="5093353" cy="1731829"/>
          </a:xfrm>
          <a:prstGeom prst="roundRect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Приостановка выплаты пособия по безработице</a:t>
            </a:r>
            <a:endParaRPr lang="ru-RU" sz="3200" dirty="0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7444400" y="3720206"/>
            <a:ext cx="4747600" cy="2786472"/>
          </a:xfrm>
          <a:prstGeom prst="roundRect">
            <a:avLst/>
          </a:prstGeom>
          <a:blipFill>
            <a:blip r:embed="rId4" cstate="print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2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месяца</a:t>
            </a:r>
            <a:endParaRPr lang="ru-RU" sz="20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 в случае отказа по истечении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месячного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периода от участия в общественных оплачиваемых работах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145832" y="3720206"/>
            <a:ext cx="4945932" cy="2786472"/>
          </a:xfrm>
          <a:prstGeom prst="roundRect">
            <a:avLst/>
          </a:prstGeom>
          <a:blipFill>
            <a:blip r:embed="rId5" cstate="print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3 месяцев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 в случае отказа по истечении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трехмесячного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периода от участия в общественных оплачиваемых работах</a:t>
            </a:r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50520" y="4162967"/>
            <a:ext cx="1835123" cy="1735336"/>
          </a:xfrm>
          <a:prstGeom prst="rect">
            <a:avLst/>
          </a:prstGeom>
        </p:spPr>
      </p:pic>
      <p:sp>
        <p:nvSpPr>
          <p:cNvPr id="29" name="Стрелка вниз 28"/>
          <p:cNvSpPr/>
          <p:nvPr/>
        </p:nvSpPr>
        <p:spPr>
          <a:xfrm>
            <a:off x="23834" y="1577103"/>
            <a:ext cx="3407068" cy="2081449"/>
          </a:xfrm>
          <a:prstGeom prst="downArrow">
            <a:avLst/>
          </a:prstGeom>
          <a:blipFill>
            <a:blip r:embed="rId5" cstate="print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ДЕЙСТВУЕТ </a:t>
            </a:r>
            <a:endParaRPr lang="ru-RU" b="1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ЯНВАРЯ 2019 ГОДА:</a:t>
            </a:r>
          </a:p>
          <a:p>
            <a:pPr algn="ctr"/>
            <a:endParaRPr lang="ru-RU" sz="1400" dirty="0"/>
          </a:p>
        </p:txBody>
      </p:sp>
      <p:sp>
        <p:nvSpPr>
          <p:cNvPr id="30" name="Стрелка вниз 29"/>
          <p:cNvSpPr/>
          <p:nvPr/>
        </p:nvSpPr>
        <p:spPr>
          <a:xfrm>
            <a:off x="8868792" y="1607930"/>
            <a:ext cx="3295814" cy="2081449"/>
          </a:xfrm>
          <a:prstGeom prst="downArrow">
            <a:avLst/>
          </a:prstGeom>
          <a:blipFill>
            <a:blip r:embed="rId4" cstate="print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ДЕЙСТВУЕТ </a:t>
            </a:r>
            <a:endParaRPr lang="ru-RU" b="1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 </a:t>
            </a:r>
            <a:r>
              <a:rPr lang="ru-RU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ЯНВАРЯ 2019 ГОДА:</a:t>
            </a:r>
          </a:p>
          <a:p>
            <a:pPr algn="ctr"/>
            <a:endParaRPr lang="ru-RU" sz="1400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7516"/>
            <a:ext cx="12192000" cy="1584619"/>
          </a:xfrm>
          <a:prstGeom prst="rect">
            <a:avLst/>
          </a:prstGeom>
          <a:gradFill flip="none" rotWithShape="1">
            <a:gsLst>
              <a:gs pos="0">
                <a:srgbClr val="0033CC">
                  <a:shade val="30000"/>
                  <a:satMod val="115000"/>
                </a:srgbClr>
              </a:gs>
              <a:gs pos="50000">
                <a:srgbClr val="0033CC">
                  <a:shade val="67500"/>
                  <a:satMod val="115000"/>
                </a:srgbClr>
              </a:gs>
              <a:gs pos="100000">
                <a:srgbClr val="0033CC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0033CC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ИЗМЕНЕНИЯ В ЗАКОНЕ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 АПРЕЛЯ 1991 ГОДА № 1032-1 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ЗАНЯТОСТИ НАСЕЛЕНИЯ В РОССИЙСКОЙ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422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5265019" y="2174141"/>
            <a:ext cx="6521021" cy="4149657"/>
          </a:xfrm>
          <a:prstGeom prst="roundRect">
            <a:avLst/>
          </a:prstGeom>
          <a:gradFill flip="none" rotWithShape="1">
            <a:gsLst>
              <a:gs pos="0">
                <a:srgbClr val="0033CC">
                  <a:tint val="66000"/>
                  <a:satMod val="160000"/>
                </a:srgbClr>
              </a:gs>
              <a:gs pos="50000">
                <a:srgbClr val="0033CC">
                  <a:tint val="44500"/>
                  <a:satMod val="160000"/>
                </a:srgbClr>
              </a:gs>
              <a:gs pos="100000">
                <a:srgbClr val="0033CC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Гражданам, признанным безработными </a:t>
            </a:r>
          </a:p>
          <a:p>
            <a:pPr algn="ctr"/>
            <a:r>
              <a:rPr lang="ru-RU" sz="2800" b="1" cap="all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до 1 января 2019 года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,</a:t>
            </a:r>
            <a:r>
              <a:rPr lang="ru-RU" sz="2800" b="1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пособие по безработице выплачивается </a:t>
            </a:r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в порядке, сроки и размерах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,</a:t>
            </a:r>
            <a:r>
              <a:rPr lang="ru-RU" sz="2800" b="1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установленных действующей до </a:t>
            </a: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1 января 2019 года редакцией Закона РФ № 1032-1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0" y="0"/>
            <a:ext cx="12192000" cy="1584619"/>
          </a:xfrm>
          <a:prstGeom prst="rect">
            <a:avLst/>
          </a:prstGeom>
          <a:gradFill flip="none" rotWithShape="1">
            <a:gsLst>
              <a:gs pos="0">
                <a:srgbClr val="0033CC">
                  <a:shade val="30000"/>
                  <a:satMod val="115000"/>
                </a:srgbClr>
              </a:gs>
              <a:gs pos="50000">
                <a:srgbClr val="0033CC">
                  <a:shade val="67500"/>
                  <a:satMod val="115000"/>
                </a:srgbClr>
              </a:gs>
              <a:gs pos="100000">
                <a:srgbClr val="0033CC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0033CC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ИЗМЕНЕНИЯ В ЗАКОНЕ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 АПРЕЛЯ 1991 ГОДА № 1032-1 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ЗАНЯТОСТИ НАСЕЛЕНИЯ В РОССИЙСКОЙ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5688" y="1965776"/>
            <a:ext cx="4084320" cy="4065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0728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822</TotalTime>
  <Words>641</Words>
  <Application>Microsoft Office PowerPoint</Application>
  <PresentationFormat>Произвольный</PresentationFormat>
  <Paragraphs>108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Марина А. Конычева</dc:creator>
  <cp:lastModifiedBy>Natasha</cp:lastModifiedBy>
  <cp:revision>68</cp:revision>
  <cp:lastPrinted>2018-11-01T13:10:25Z</cp:lastPrinted>
  <dcterms:created xsi:type="dcterms:W3CDTF">2018-10-05T10:30:15Z</dcterms:created>
  <dcterms:modified xsi:type="dcterms:W3CDTF">2018-12-12T02:58:14Z</dcterms:modified>
</cp:coreProperties>
</file>