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72" r:id="rId2"/>
    <p:sldId id="256" r:id="rId3"/>
    <p:sldId id="258" r:id="rId4"/>
    <p:sldId id="264" r:id="rId5"/>
    <p:sldId id="267" r:id="rId6"/>
    <p:sldId id="260" r:id="rId7"/>
    <p:sldId id="261" r:id="rId8"/>
    <p:sldId id="265" r:id="rId9"/>
    <p:sldId id="262" r:id="rId10"/>
    <p:sldId id="269" r:id="rId11"/>
    <p:sldId id="271" r:id="rId12"/>
    <p:sldId id="270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6BC2-74AC-41DF-933A-D2FF286B9588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CFF7-49C9-467B-A770-2F400147C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27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CFF7-49C9-467B-A770-2F400147CC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CFF7-49C9-467B-A770-2F400147CCF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27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42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9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17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40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3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3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2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8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B0A2-C0FE-4C9A-9E6A-DD0395CC7D4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7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0768"/>
            <a:ext cx="7772400" cy="1470025"/>
          </a:xfrm>
          <a:noFill/>
        </p:spPr>
        <p:txBody>
          <a:bodyPr anchor="ctr"/>
          <a:lstStyle/>
          <a:p>
            <a:pPr eaLnBrk="1" hangingPunct="1"/>
            <a:r>
              <a:rPr lang="ru-RU" alt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   ГРАЖДАН ПРЕДПЕНСИОННОГО   ВОЗРАСТА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84213" y="6021388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Москва, ноябрь 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8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4419"/>
            <a:ext cx="1224136" cy="13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6411"/>
            <a:ext cx="1296144" cy="13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169" y="2704419"/>
            <a:ext cx="1200879" cy="13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3157952" y="3789040"/>
            <a:ext cx="3024336" cy="504056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1340768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ЧИСЛА  ГОССЛУЖАЩИХ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6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112" y="1484784"/>
            <a:ext cx="7910015" cy="936104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01.01.2017  кодов:  3ГД,  3ГДС,  ЗМД,  ЗГТС, 3МС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3553995" y="2426396"/>
            <a:ext cx="2232248" cy="216024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640" y="5733256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3ГД – ЛИЦА, ЗАМЕЩАЮЩИЕ ГОСУДАРСТВЕННЫЕ ДОЛЖНОСТИ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ЗГДС – ЛИЦА, ЗАМЕЩАЮЩИЕ НА ПОСТОЯННОЙ ОСНОВЕ ГОСУДАРСТВЕННЫЕ ДОЛЖНОСТИ СУБЪЕКТОВ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3МД – ЛИЦА, ЗАМЕЩАЮЩИЕ НА ПОСТОЯННОЙ ОСНОВЕ МУНИЦИПАЛЬНЫЕ ДОЛЖНОСТИ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ЗГТС – ЛИЦА, ЗАМЕЩАЮЩИЕ ДОЛЖНОСТИ ГОСУДАРСТВЕННОЙ ГРАЖДАНСКОЙ СЛУЖБЫ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ЗМС – ЛИЦА, ЗАМЕЩАЮЩИЕ ДОЛЖНОСТИ МУНИЦИПАЛЬНОЙ СЛУЖБЫ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Users\25076\Documents\документы\!СЕМЕНОВА\СЕМИНАРЫ\Семинар_Москва_ноябрь2018\!для презентаций\человечек_работода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20134"/>
            <a:ext cx="1337282" cy="1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771800" y="2636912"/>
            <a:ext cx="3672408" cy="115212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возраст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9672" y="4293096"/>
            <a:ext cx="5976664" cy="100811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КОДЕКС РФ)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6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0667642"/>
              </p:ext>
            </p:extLst>
          </p:nvPr>
        </p:nvGraphicFramePr>
        <p:xfrm>
          <a:off x="107501" y="1556792"/>
          <a:ext cx="8928999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959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</a:tblGrid>
              <a:tr h="39440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МУЖЧИНЫ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РОЖДЕНИЯ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1961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 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1961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1965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1965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ВОЗРАСТ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63,5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ГОД НАСТУПЛЕНИЯ ПРАВА ПО ЗАКОНОДАТЕЛЬСТВУ, ДЕЙСТВОВАВШЕМУ НА 31.12.2018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2024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2027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2029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2030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03649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kumimoji="1" lang="ru-RU" sz="28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br>
              <a:rPr kumimoji="1" lang="ru-RU" sz="19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6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665546"/>
              </p:ext>
            </p:extLst>
          </p:nvPr>
        </p:nvGraphicFramePr>
        <p:xfrm>
          <a:off x="111139" y="4005064"/>
          <a:ext cx="8928999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959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</a:tblGrid>
              <a:tr h="43137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ЖЕНЩИНЫ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РОЖДЕНИЯ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1966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 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1968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1968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1970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1970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1971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ВОЗРАСТ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58,5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59,5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4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НАСТУПЛЕНИЯ ПРАВА ПО ЗАКОНОДАТЕЛЬСТВУ, ДЕЙСТВОВАВШЕМУ НА 31.12.2018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2024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2027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2029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2030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40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ru-RU" sz="2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ПРЕДПЕНСИОННОГО ВОЗРАСТА</a:t>
            </a:r>
            <a:r>
              <a:rPr kumimoji="1" lang="ru-RU" sz="24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ПО ДОСРОЧНЫМ ОСНОВАНИЯМ</a:t>
            </a:r>
            <a: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8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2276873"/>
            <a:ext cx="2520280" cy="79208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15816" y="2284884"/>
            <a:ext cx="3816424" cy="784076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работники                 (ПО </a:t>
            </a:r>
            <a:r>
              <a:rPr lang="ru-RU" sz="20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6257" y="2248321"/>
            <a:ext cx="2088232" cy="204477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педагоги, творческие работники, летчики</a:t>
            </a:r>
          </a:p>
          <a:p>
            <a:pPr algn="ctr"/>
            <a:r>
              <a:rPr lang="ru-RU" sz="19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(ВЫСЛУГА ЛЕТ)</a:t>
            </a:r>
            <a:endParaRPr lang="ru-RU" sz="19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49745" y="2132856"/>
            <a:ext cx="598319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504" y="3212976"/>
            <a:ext cx="6624736" cy="793919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b="1" u="heavy" cap="all" dirty="0">
              <a:solidFill>
                <a:srgbClr val="C00000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096364" y="3068960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15816" y="4221088"/>
            <a:ext cx="3816424" cy="62318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                      ПРОФЕССИИ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76257" y="4437113"/>
            <a:ext cx="2088232" cy="115212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требуемого ЛЬГОТНОГО стажа</a:t>
            </a:r>
            <a:endParaRPr lang="ru-RU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7571620" y="4293097"/>
            <a:ext cx="69750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6785992" y="5589241"/>
            <a:ext cx="2267744" cy="36003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4572000" y="3068960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096364" y="4005064"/>
            <a:ext cx="595316" cy="19813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4586407" y="4006895"/>
            <a:ext cx="595316" cy="21419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170050" y="5589241"/>
            <a:ext cx="2448272" cy="36003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1109735" y="2140868"/>
            <a:ext cx="568573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7635577" y="2140868"/>
            <a:ext cx="568573" cy="10745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7506" y="1340768"/>
            <a:ext cx="8856982" cy="792088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стаж     ИЛИ   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cap="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47664" y="32129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</a:t>
            </a:r>
            <a:endParaRPr lang="ru-RU" sz="28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ПЕНСИОННЫЙ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20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7504" y="5049648"/>
            <a:ext cx="6624736" cy="53959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ЛЬГОТНЫЙ СТАЖ 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775175"/>
            <a:ext cx="9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7504" y="4221088"/>
            <a:ext cx="2520280" cy="62318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       РКС (МКС)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9735" y="4775175"/>
            <a:ext cx="9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3645522" y="5589240"/>
            <a:ext cx="2448272" cy="36003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5" y="5949279"/>
            <a:ext cx="8856984" cy="75075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ПРЕДПЕНСИОННОГО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b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831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535238"/>
            <a:ext cx="9144000" cy="1470025"/>
          </a:xfrm>
          <a:noFill/>
        </p:spPr>
        <p:txBody>
          <a:bodyPr anchor="ctr"/>
          <a:lstStyle/>
          <a:p>
            <a:pPr eaLnBrk="1" hangingPunct="1"/>
            <a:r>
              <a:rPr lang="ru-RU" altLang="ru-RU" sz="44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6388" name="Picture 7" descr="Transparent_Purple_Deco_Butterfly_PNG_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3690" y="2043387"/>
            <a:ext cx="1066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83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2008"/>
            <a:ext cx="9036496" cy="1412776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ВОЗРАСТА</a:t>
            </a:r>
            <a:r>
              <a:rPr kumimoji="1" lang="en-US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2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2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</a:t>
            </a:r>
            <a:r>
              <a:rPr kumimoji="1" lang="ru-RU" sz="1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2805591"/>
            <a:ext cx="4176464" cy="110570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u="heavy" cap="all" dirty="0"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91524" y="2849564"/>
            <a:ext cx="3492644" cy="1292662"/>
            <a:chOff x="2677849" y="2470904"/>
            <a:chExt cx="3492644" cy="1292662"/>
          </a:xfrm>
        </p:grpSpPr>
        <p:pic>
          <p:nvPicPr>
            <p:cNvPr id="16" name="Picture 9" descr="RY_circl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19" y="2544080"/>
              <a:ext cx="921074" cy="92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num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69" y="2763553"/>
              <a:ext cx="331992" cy="4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77849" y="2470904"/>
              <a:ext cx="200216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«НОВЫЙ»</a:t>
              </a:r>
            </a:p>
            <a:p>
              <a:pPr algn="ctr"/>
              <a:r>
                <a:rPr lang="ru-RU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ПЕНСИОННЫЙ </a:t>
              </a:r>
            </a:p>
            <a:p>
              <a:pPr algn="ctr"/>
              <a:r>
                <a:rPr lang="ru-RU" sz="14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</a:t>
              </a:r>
            </a:p>
            <a:p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58325" y="2979785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426683" y="4726519"/>
            <a:ext cx="6120680" cy="78882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ВОЗРАСТА </a:t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499355" y="3911299"/>
            <a:ext cx="1857257" cy="788791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339752" y="5515344"/>
            <a:ext cx="806146" cy="220038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23520" y="5744413"/>
            <a:ext cx="2736304" cy="700563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ЗАНЯТОСТИ НАСЕЛЕНИЯ</a:t>
            </a:r>
            <a:r>
              <a:rPr lang="ru-RU" sz="16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4673" y="5744413"/>
            <a:ext cx="2736304" cy="700563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5788599" y="5515344"/>
            <a:ext cx="806146" cy="229069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20757"/>
            <a:ext cx="1907704" cy="16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1556792"/>
            <a:ext cx="7488832" cy="936104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 стажа И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36" y="4260219"/>
            <a:ext cx="792088" cy="237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5940" y="4340904"/>
            <a:ext cx="108624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8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952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 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</a:t>
            </a:r>
            <a:r>
              <a:rPr kumimoji="1" lang="ru-RU" sz="1900" b="1" spc="1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</a:t>
            </a:r>
            <a:r>
              <a:rPr kumimoji="1" lang="ru-RU" sz="1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0986"/>
              </p:ext>
            </p:extLst>
          </p:nvPr>
        </p:nvGraphicFramePr>
        <p:xfrm>
          <a:off x="683567" y="1844824"/>
          <a:ext cx="8352929" cy="482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9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5402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МУЖЧИНЫ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2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611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663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3179905"/>
              </p:ext>
            </p:extLst>
          </p:nvPr>
        </p:nvGraphicFramePr>
        <p:xfrm>
          <a:off x="683568" y="1700808"/>
          <a:ext cx="8352928" cy="504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8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3869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800" b="1" i="0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</a:t>
            </a: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</a:t>
            </a: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6480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040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2008"/>
            <a:ext cx="9036496" cy="1268760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ЧИСЛА  ГОССЛУЖАЩИХ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</a:t>
            </a:r>
            <a:r>
              <a:rPr kumimoji="1" lang="ru-RU" sz="1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112" y="1484784"/>
            <a:ext cx="7910015" cy="936104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01.01.2017  кодов:  3ГД,  3ГДС,  ЗМД,  ЗГТС, 3МС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1888" y="2492896"/>
            <a:ext cx="4176464" cy="115212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u="heavy" cap="all" dirty="0"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95625" y="2440726"/>
            <a:ext cx="3492644" cy="1508105"/>
            <a:chOff x="2677849" y="2470904"/>
            <a:chExt cx="3492644" cy="1508105"/>
          </a:xfrm>
        </p:grpSpPr>
        <p:pic>
          <p:nvPicPr>
            <p:cNvPr id="16" name="Picture 9" descr="RY_circl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19" y="2544080"/>
              <a:ext cx="921074" cy="92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num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69" y="2763553"/>
              <a:ext cx="331992" cy="4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77849" y="2470904"/>
              <a:ext cx="20021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«НОВЫЙ»</a:t>
              </a:r>
            </a:p>
            <a:p>
              <a:pPr algn="ctr"/>
              <a:r>
                <a:rPr lang="ru-RU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ПЕНСИОННЫЙ </a:t>
              </a:r>
            </a:p>
            <a:p>
              <a:pPr algn="ctr"/>
              <a:r>
                <a:rPr lang="ru-RU" sz="1400" b="1" cap="all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 для госслужащих</a:t>
              </a:r>
              <a:endParaRPr lang="ru-RU" sz="1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58325" y="2979785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609778" y="4149079"/>
            <a:ext cx="6120680" cy="78882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ВОЗРАСТА </a:t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741490" y="3645024"/>
            <a:ext cx="1857257" cy="504055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574857" y="4937904"/>
            <a:ext cx="806146" cy="21840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94154" y="5156307"/>
            <a:ext cx="2736304" cy="591562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ЗАНЯТОСТИ НАСЕЛЕНИЯ</a:t>
            </a:r>
            <a:r>
              <a:rPr lang="ru-RU" sz="16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09778" y="5152206"/>
            <a:ext cx="2736304" cy="595663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5959233" y="4937905"/>
            <a:ext cx="806146" cy="21840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640" y="5733256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3ГД – ЛИЦА, ЗАМЕЩАЮЩИЕ ГОСУДАРСТВЕННЫЕ ДОЛЖНОСТИ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ЗГДС – ЛИЦА, ЗАМЕЩАЮЩИЕ НА ПОСТОЯННОЙ ОСНОВЕ ГОСУДАРСТВЕННЫЕ ДОЛЖНОСТИ СУБЪЕКТОВ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3МД – ЛИЦА, ЗАМЕЩАЮЩИЕ НА ПОСТОЯННОЙ ОСНОВЕ МУНИЦИПАЛЬНЫЕ ДОЛЖНОСТИ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ЗГТС – ЛИЦА, ЗАМЕЩАЮЩИЕ ДОЛЖНОСТИ ГОСУДАРСТВЕННОЙ ГРАЖДАНСКОЙ СЛУЖБЫ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ЗМС – ЛИЦА, ЗАМЕЩАЮЩИЕ ДОЛЖНОСТИ МУНИЦИПАЛЬНОЙ СЛУЖБЫ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Users\25076\Documents\документы\!СЕМЕНОВА\СЕМИНАРЫ\Семинар_Москва_ноябрь2018\!для презентаций\человечек_работода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649" y="3952182"/>
            <a:ext cx="1337282" cy="1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16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5203736"/>
              </p:ext>
            </p:extLst>
          </p:nvPr>
        </p:nvGraphicFramePr>
        <p:xfrm>
          <a:off x="323528" y="1628799"/>
          <a:ext cx="8640962" cy="487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062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</a:tblGrid>
              <a:tr h="4863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 - ГОССЛУЖАЩИЕ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- ГОССЛУЖАЩИХ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6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br>
                        <a:rPr lang="en-US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144016"/>
            <a:ext cx="91440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15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363561"/>
              </p:ext>
            </p:extLst>
          </p:nvPr>
        </p:nvGraphicFramePr>
        <p:xfrm>
          <a:off x="251519" y="1556788"/>
          <a:ext cx="8712969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938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4"/>
              </a:tblGrid>
              <a:tr h="46208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МУЖЧИНЫ - ГОССЛУЖАЩИЕ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- ГОССЛУЖАЩИХ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b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291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ru-RU" sz="2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ПРЕДПЕНСИОННОГО ВОЗРАСТА</a:t>
            </a:r>
            <a:r>
              <a:rPr kumimoji="1" lang="ru-RU" sz="24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ПО ДОСРОЧНЫМ ОСНОВАНИЯМ</a:t>
            </a:r>
            <a: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</a:t>
            </a:r>
            <a:r>
              <a:rPr kumimoji="1" lang="ru-RU" sz="1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«О ЗАНЯТОСТИ НАСЕЛЕНИЯ В РФ», ТРУДОВОЙ КОДЕКС </a:t>
            </a: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РФ</a:t>
            </a:r>
            <a:endParaRPr kumimoji="1" lang="ru-RU" sz="18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3848" y="2293341"/>
            <a:ext cx="1091306" cy="84762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2284884"/>
            <a:ext cx="1728192" cy="856084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работники          (ПО </a:t>
            </a:r>
            <a:r>
              <a:rPr lang="ru-RU" sz="1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160" y="2302687"/>
            <a:ext cx="1431941" cy="85608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             3-5 ДЕТЕЙ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27430" y="2285662"/>
            <a:ext cx="1252882" cy="85608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2320" y="2270938"/>
            <a:ext cx="1656184" cy="192343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педагоги, творческие работники, летчики</a:t>
            </a:r>
          </a:p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(ВЫСЛУГА ЛЕТ)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469625" y="2109086"/>
            <a:ext cx="598319" cy="167787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505" y="3283153"/>
            <a:ext cx="7287832" cy="756633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b="1" u="heavy" cap="all" dirty="0">
              <a:solidFill>
                <a:srgbClr val="C00000"/>
              </a:solidFill>
            </a:endParaRPr>
          </a:p>
        </p:txBody>
      </p:sp>
      <p:pic>
        <p:nvPicPr>
          <p:cNvPr id="31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300" y="3320436"/>
            <a:ext cx="719351" cy="7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152" y="3406151"/>
            <a:ext cx="304667" cy="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101044" y="36614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471126" y="3146104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55976" y="4863064"/>
            <a:ext cx="3024336" cy="46950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ПРОФЕССИИ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5772" y="4269873"/>
            <a:ext cx="1412112" cy="145986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       3 - 5 детей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24328" y="4389994"/>
            <a:ext cx="1584176" cy="134326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требуемого ЛЬГОТНОГО стажа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7978950" y="4221088"/>
            <a:ext cx="697506" cy="16890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7395337" y="5733256"/>
            <a:ext cx="1831298" cy="29328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2045839" y="3136459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520300" y="4077073"/>
            <a:ext cx="595316" cy="21602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3469625" y="4032812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-108520" y="5733256"/>
            <a:ext cx="1872208" cy="29328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2059211" y="2141646"/>
            <a:ext cx="568573" cy="172494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4" name="Стрелка вниз 63"/>
          <p:cNvSpPr/>
          <p:nvPr/>
        </p:nvSpPr>
        <p:spPr>
          <a:xfrm>
            <a:off x="6523707" y="2132856"/>
            <a:ext cx="568573" cy="152028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7963867" y="2120847"/>
            <a:ext cx="568573" cy="17680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30685" y="1268760"/>
            <a:ext cx="7577817" cy="864096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стаж ИЛИ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</a:t>
            </a:r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cap="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2147" y="3289173"/>
            <a:ext cx="24912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«НОВЫЙ»</a:t>
            </a:r>
          </a:p>
          <a:p>
            <a:pPr algn="ctr"/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</a:t>
            </a:r>
            <a:r>
              <a:rPr lang="ru-RU" sz="1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1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7506" y="6026544"/>
            <a:ext cx="9036494" cy="823103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ПРЕДПЕНСИОННОГО    ВОЗРАСТА</a:t>
            </a:r>
          </a:p>
          <a:p>
            <a:pPr algn="ctr"/>
            <a:r>
              <a:rPr kumimoji="1" lang="ru-RU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</a:t>
            </a:r>
            <a:r>
              <a:rPr kumimoji="1"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РФ</a:t>
            </a:r>
            <a:endParaRPr lang="ru-RU" sz="20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659723" y="5354980"/>
            <a:ext cx="5746738" cy="374760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ЛЬГОТНЫЙ СТАЖ </a:t>
            </a:r>
            <a:endParaRPr lang="ru-RU" sz="1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194067"/>
            <a:ext cx="912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5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sz="15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659723" y="4863064"/>
            <a:ext cx="2624245" cy="477196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РКС (МКС)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68237" y="5194067"/>
            <a:ext cx="912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5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sz="1500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4877249" y="2141646"/>
            <a:ext cx="598319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2195736" y="5733256"/>
            <a:ext cx="4824535" cy="29328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Группа 61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Скругленный прямоугольник 55"/>
          <p:cNvSpPr/>
          <p:nvPr/>
        </p:nvSpPr>
        <p:spPr>
          <a:xfrm>
            <a:off x="1585718" y="2294858"/>
            <a:ext cx="1493495" cy="81154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        2</a:t>
            </a:r>
            <a:r>
              <a:rPr lang="ru-RU" sz="1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05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</a:t>
            </a:r>
            <a:r>
              <a:rPr lang="ru-RU" sz="105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детей+РКС</a:t>
            </a:r>
            <a:r>
              <a:rPr lang="ru-RU" sz="105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105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5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659723" y="4293096"/>
            <a:ext cx="1419490" cy="504056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2</a:t>
            </a:r>
            <a:r>
              <a:rPr lang="ru-RU" sz="9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0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детей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 вниз 60"/>
          <p:cNvSpPr/>
          <p:nvPr/>
        </p:nvSpPr>
        <p:spPr>
          <a:xfrm>
            <a:off x="2059211" y="4071472"/>
            <a:ext cx="595316" cy="22162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4922414" y="3145157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6456213" y="3146104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4922414" y="4043864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6510335" y="4043864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501597" y="3156249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2059211" y="4802108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31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997076"/>
              </p:ext>
            </p:extLst>
          </p:nvPr>
        </p:nvGraphicFramePr>
        <p:xfrm>
          <a:off x="107504" y="4936580"/>
          <a:ext cx="8964480" cy="187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410"/>
                <a:gridCol w="756230"/>
                <a:gridCol w="756230"/>
                <a:gridCol w="756230"/>
                <a:gridCol w="756230"/>
                <a:gridCol w="756230"/>
                <a:gridCol w="756230"/>
                <a:gridCol w="756230"/>
                <a:gridCol w="756230"/>
                <a:gridCol w="756230"/>
              </a:tblGrid>
              <a:tr h="240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Г.Р.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МУЖЧИН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4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Г.Р.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ЖЕНЩИН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ОТНЕСЕНИЯ ГРАЖДАНИНА К КАТЕГОРИИ ГРАЖДАН ПРЕДПЕНСИОННОГО ВОЗРАСТА (НК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РФ)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0" y="-27384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1600" b="1" spc="1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defRPr>
            </a:lvl1pPr>
          </a:lstStyle>
          <a:p>
            <a:r>
              <a:rPr lang="ru-RU" sz="2800" dirty="0"/>
              <a:t>ОПРЕДЕЛЕНИЕ ГРАЖДАН </a:t>
            </a:r>
            <a:r>
              <a:rPr lang="ru-RU" sz="2800" dirty="0" smtClean="0"/>
              <a:t>     ПРЕДПЕНСИОННОГО ВОЗРАСТА                  </a:t>
            </a:r>
            <a:r>
              <a:rPr lang="ru-RU" sz="1900" dirty="0" smtClean="0">
                <a:solidFill>
                  <a:srgbClr val="C0504D">
                    <a:lumMod val="50000"/>
                  </a:srgbClr>
                </a:solidFill>
              </a:rPr>
              <a:t>ИСХОДЯ ИЗ ОБЩЕУСТАНОВЛЕННОГО ПЕНСИОННОГО ВОЗРАСТА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900" dirty="0" smtClean="0"/>
              <a:t>(НАЛОГОВЫЙ КОДЕКС РФ)</a:t>
            </a:r>
            <a:endParaRPr lang="ru-RU" sz="19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2564904"/>
            <a:ext cx="3672408" cy="79208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возраст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095836" y="3356992"/>
            <a:ext cx="3024336" cy="438282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9672" y="3795274"/>
            <a:ext cx="5976664" cy="100811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КОДЕКС РФ)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04931" y="2348880"/>
            <a:ext cx="806146" cy="205901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556792"/>
            <a:ext cx="8712968" cy="792088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  стажа    ИЛИ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</p:txBody>
      </p:sp>
      <p:pic>
        <p:nvPicPr>
          <p:cNvPr id="16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gorod.info/upload/raznoe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medgorod.info/upload/raznoe/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2247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10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1013</Words>
  <Application>Microsoft Office PowerPoint</Application>
  <PresentationFormat>Экран (4:3)</PresentationFormat>
  <Paragraphs>694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ОПРЕДЕЛЕНИЕ    ГРАЖДАН ПРЕДПЕНСИОННОГО   ВОЗРАСТА</vt:lpstr>
      <vt:lpstr>ОПРЕДЕЛЕНИЕ ГРАЖДАН ПРЕДПЕНСИОННОГО ВОЗРАСТА                 ИСХОДЯ ИЗ ОБЩЕУСТАНОВЛЕННОГО ПЕНСИОННОГО ВОЗРАСТА (ЗАКОН «О ЗАНЯТОСТИ НАСЕЛЕНИЯ В РФ», ТРУДОВОЙ КОДЕКС РФ)</vt:lpstr>
      <vt:lpstr>ОПРЕДЕЛЕНИЕ ГРАЖДАН ПРЕДПЕНСИОННОГО ВОЗРАСТА                  ИСХОДЯ ИЗ ОБЩЕУСТАНОВЛЕННОГО ПЕНСИОННОГО ВОЗРАСТА                         (ЗАКОН «О ЗАНЯТОСТИ НАСЕЛЕНИЯ В РФ», ТРУДОВОЙ КОДЕКС РФ)</vt:lpstr>
      <vt:lpstr>Слайд 4</vt:lpstr>
      <vt:lpstr>ОПРЕДЕЛЕНИЕ  ГРАЖДАН ПРЕДПЕНСИОННОГО ВОЗРАСТА                         ИЗ  ЧИСЛА  ГОССЛУЖАЩИХ (ЗАКОН «О ЗАНЯТОСТИ НАСЕЛЕНИЯ В РФ», ТРУДОВОЙ КОДЕКС РФ)</vt:lpstr>
      <vt:lpstr>Слайд 6</vt:lpstr>
      <vt:lpstr>Слайд 7</vt:lpstr>
      <vt:lpstr>ОПРЕДЕЛЕНИЕ ГРАЖДАН                    ПРЕДПЕНСИОННОГО ВОЗРАСТА                                                                            ПО ДОСРОЧНЫМ ОСНОВАНИЯМ ЗАКОН «О ЗАНЯТОСТИ НАСЕЛЕНИЯ В РФ», ТРУДОВОЙ КОДЕКС РФ</vt:lpstr>
      <vt:lpstr>Слайд 9</vt:lpstr>
      <vt:lpstr>ОПРЕДЕЛЕНИЕ  ГРАЖДАН ПРЕДПЕНСИОННОГО ВОЗРАСТА                         ИЗ  ЧИСЛА  ГОССЛУЖАЩИХ  (НАЛОГОВЫЙ КОДЕКС РФ)</vt:lpstr>
      <vt:lpstr>Слайд 11</vt:lpstr>
      <vt:lpstr>ОПРЕДЕЛЕНИЕ ГРАЖДАН                    ПРЕДПЕНСИОННОГО ВОЗРАСТА                                                                            ПО ДОСРОЧНЫМ ОСНОВАНИЯМ  (НАЛОГОВЫЙ КОДЕКС РФ)</vt:lpstr>
      <vt:lpstr>Спасибо за внимание!</vt:lpstr>
    </vt:vector>
  </TitlesOfParts>
  <Company>Пенсионнй фонд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граждан предпенсионного возраста (закон «О занятости населения в РФ», трудовой кодекс РФ)</dc:title>
  <dc:creator>Лукьянов Николай Борисович</dc:creator>
  <cp:lastModifiedBy>User</cp:lastModifiedBy>
  <cp:revision>129</cp:revision>
  <cp:lastPrinted>2018-11-21T17:42:26Z</cp:lastPrinted>
  <dcterms:created xsi:type="dcterms:W3CDTF">2018-11-15T06:34:21Z</dcterms:created>
  <dcterms:modified xsi:type="dcterms:W3CDTF">2018-12-13T03:19:02Z</dcterms:modified>
</cp:coreProperties>
</file>